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69" r:id="rId3"/>
    <p:sldId id="304" r:id="rId4"/>
    <p:sldId id="309" r:id="rId5"/>
    <p:sldId id="310" r:id="rId6"/>
    <p:sldId id="305" r:id="rId7"/>
    <p:sldId id="281" r:id="rId8"/>
    <p:sldId id="298" r:id="rId9"/>
    <p:sldId id="308" r:id="rId10"/>
    <p:sldId id="313" r:id="rId11"/>
    <p:sldId id="319" r:id="rId12"/>
    <p:sldId id="314" r:id="rId13"/>
    <p:sldId id="306" r:id="rId14"/>
    <p:sldId id="299" r:id="rId15"/>
    <p:sldId id="302" r:id="rId16"/>
    <p:sldId id="315" r:id="rId17"/>
    <p:sldId id="295" r:id="rId18"/>
    <p:sldId id="318" r:id="rId19"/>
    <p:sldId id="317" r:id="rId20"/>
    <p:sldId id="316" r:id="rId21"/>
    <p:sldId id="296" r:id="rId22"/>
    <p:sldId id="294" r:id="rId23"/>
    <p:sldId id="303" r:id="rId24"/>
    <p:sldId id="301" r:id="rId25"/>
    <p:sldId id="311" r:id="rId26"/>
    <p:sldId id="312" r:id="rId27"/>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63" autoAdjust="0"/>
    <p:restoredTop sz="64636"/>
  </p:normalViewPr>
  <p:slideViewPr>
    <p:cSldViewPr snapToGrid="0">
      <p:cViewPr>
        <p:scale>
          <a:sx n="100" d="100"/>
          <a:sy n="100" d="100"/>
        </p:scale>
        <p:origin x="808" y="12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1-08T06:35:17.387" idx="1">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3EFD42F7-718C-4B98-AAEC-167E6DDD60A7}" type="datetimeFigureOut">
              <a:rPr lang="en-US" smtClean="0"/>
              <a:t>11/9/19</a:t>
            </a:fld>
            <a:endParaRPr lang="en-US"/>
          </a:p>
        </p:txBody>
      </p:sp>
      <p:sp>
        <p:nvSpPr>
          <p:cNvPr id="4" name="Slide Image Placeholder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481013" y="1279525"/>
            <a:ext cx="6140450" cy="3454400"/>
          </a:xfrm>
          <a:ln>
            <a:solidFill>
              <a:srgbClr val="000000">
                <a:alpha val="100000"/>
              </a:srgbClr>
            </a:solidFill>
            <a:miter lim="800000"/>
          </a:ln>
        </p:spPr>
      </p:sp>
      <p:sp>
        <p:nvSpPr>
          <p:cNvPr id="86019" name="Notes Placeholder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en-US" altLang="zh-CN" dirty="0">
              <a:ea typeface="SimSun" pitchFamily="2" charset="-122"/>
            </a:endParaRPr>
          </a:p>
        </p:txBody>
      </p:sp>
      <p:sp>
        <p:nvSpPr>
          <p:cNvPr id="8602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ea typeface="SimSun" pitchFamily="2" charset="-122"/>
              </a:rPr>
              <a:t>1</a:t>
            </a:fld>
            <a:endParaRPr lang="en-US" altLang="zh-CN" dirty="0">
              <a:ea typeface="SimSun"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481013" y="1279525"/>
            <a:ext cx="6140450" cy="3454400"/>
          </a:xfrm>
          <a:ln>
            <a:solidFill>
              <a:srgbClr val="000000">
                <a:alpha val="100000"/>
              </a:srgbClr>
            </a:solidFill>
            <a:miter lim="800000"/>
          </a:ln>
        </p:spPr>
      </p:sp>
      <p:sp>
        <p:nvSpPr>
          <p:cNvPr id="86019" name="Notes Placeholder 2"/>
          <p:cNvSpPr>
            <a:spLocks noGrp="1"/>
          </p:cNvSpPr>
          <p:nvPr>
            <p:ph type="body" idx="1"/>
          </p:nvPr>
        </p:nvSpPr>
        <p:spPr>
          <a:noFill/>
          <a:ln>
            <a:noFill/>
          </a:ln>
        </p:spPr>
        <p:txBody>
          <a:bodyPr wrap="square" lIns="91440" tIns="45720" rIns="91440" bIns="45720" anchor="t"/>
          <a:lstStyle/>
          <a:p>
            <a:r>
              <a:rPr lang="zh-CN" altLang="en-US" dirty="0" smtClean="0"/>
              <a:t>合约地址由合约创建者的地址</a:t>
            </a:r>
            <a:r>
              <a:rPr lang="en-US" altLang="zh-CN" dirty="0" smtClean="0"/>
              <a:t>(sender address)</a:t>
            </a:r>
            <a:r>
              <a:rPr lang="zh-CN" altLang="en-US" dirty="0" smtClean="0"/>
              <a:t>和这笔部署交易中的</a:t>
            </a:r>
            <a:r>
              <a:rPr lang="en-US" altLang="zh-CN" dirty="0" smtClean="0"/>
              <a:t>nonce(</a:t>
            </a:r>
            <a:r>
              <a:rPr lang="zh-CN" altLang="en-US" dirty="0" smtClean="0"/>
              <a:t>发送者的累积交易次数</a:t>
            </a:r>
            <a:r>
              <a:rPr lang="en-US" altLang="zh-CN" dirty="0" smtClean="0"/>
              <a:t>)</a:t>
            </a:r>
            <a:r>
              <a:rPr lang="zh-CN" altLang="en-US" dirty="0" smtClean="0"/>
              <a:t>决定，将</a:t>
            </a:r>
            <a:r>
              <a:rPr lang="en-US" altLang="zh-CN" dirty="0" smtClean="0"/>
              <a:t>sender</a:t>
            </a:r>
            <a:r>
              <a:rPr lang="zh-CN" altLang="en-US" dirty="0" smtClean="0"/>
              <a:t>和</a:t>
            </a:r>
            <a:r>
              <a:rPr lang="en-US" altLang="zh-CN" dirty="0" smtClean="0"/>
              <a:t>nonce</a:t>
            </a:r>
            <a:r>
              <a:rPr lang="zh-CN" altLang="en-US" dirty="0" smtClean="0"/>
              <a:t>经过</a:t>
            </a:r>
            <a:r>
              <a:rPr lang="en-US" altLang="zh-CN" dirty="0" smtClean="0"/>
              <a:t>RLP</a:t>
            </a:r>
            <a:r>
              <a:rPr lang="zh-CN" altLang="en-US" dirty="0" smtClean="0"/>
              <a:t>编码后，再进行</a:t>
            </a:r>
            <a:r>
              <a:rPr lang="en-US" altLang="zh-CN" dirty="0" smtClean="0"/>
              <a:t>Keccak-256(SHA3)</a:t>
            </a:r>
            <a:r>
              <a:rPr lang="zh-CN" altLang="en-US" dirty="0" smtClean="0"/>
              <a:t>散列， 最后裁掉前面</a:t>
            </a:r>
            <a:r>
              <a:rPr lang="en-US" altLang="zh-CN" dirty="0" smtClean="0"/>
              <a:t>12</a:t>
            </a:r>
            <a:r>
              <a:rPr lang="zh-CN" altLang="en-US" dirty="0" smtClean="0"/>
              <a:t>个字节即得到合约地址</a:t>
            </a:r>
          </a:p>
          <a:p>
            <a:endParaRPr lang="en-US" altLang="zh-CN" dirty="0" smtClean="0">
              <a:ea typeface="SimSun" pitchFamily="2" charset="-122"/>
            </a:endParaRPr>
          </a:p>
          <a:p>
            <a:r>
              <a:rPr lang="en-US" dirty="0" smtClean="0"/>
              <a:t>  //获取总的发行量</a:t>
            </a:r>
          </a:p>
          <a:p>
            <a:r>
              <a:rPr lang="en-US" dirty="0" smtClean="0"/>
              <a:t>        function </a:t>
            </a:r>
            <a:r>
              <a:rPr lang="en-US" dirty="0" err="1" smtClean="0"/>
              <a:t>balanceOf</a:t>
            </a:r>
            <a:r>
              <a:rPr lang="en-US" dirty="0" smtClean="0"/>
              <a:t>(address _owner) constant returns (</a:t>
            </a:r>
            <a:r>
              <a:rPr lang="en-US" dirty="0" err="1" smtClean="0"/>
              <a:t>uint</a:t>
            </a:r>
            <a:r>
              <a:rPr lang="en-US" dirty="0" smtClean="0"/>
              <a:t> balance); </a:t>
            </a:r>
            <a:r>
              <a:rPr lang="zh-CN" altLang="en-US" dirty="0" smtClean="0"/>
              <a:t>    </a:t>
            </a:r>
            <a:r>
              <a:rPr lang="en-US" dirty="0" smtClean="0"/>
              <a:t>//查询账户余额</a:t>
            </a:r>
          </a:p>
          <a:p>
            <a:r>
              <a:rPr lang="en-US" dirty="0" smtClean="0"/>
              <a:t>        function transfer(address _to, </a:t>
            </a:r>
            <a:r>
              <a:rPr lang="en-US" dirty="0" err="1" smtClean="0"/>
              <a:t>uint</a:t>
            </a:r>
            <a:r>
              <a:rPr lang="en-US" dirty="0" smtClean="0"/>
              <a:t> _value)returns(bool success); </a:t>
            </a:r>
            <a:r>
              <a:rPr lang="zh-CN" altLang="en-US" dirty="0" smtClean="0"/>
              <a:t>           </a:t>
            </a:r>
            <a:r>
              <a:rPr lang="en-US" dirty="0" smtClean="0"/>
              <a:t>// </a:t>
            </a:r>
            <a:r>
              <a:rPr lang="en-US" dirty="0" err="1" smtClean="0"/>
              <a:t>发送Token到某个地址</a:t>
            </a:r>
            <a:r>
              <a:rPr lang="en-US" dirty="0" smtClean="0"/>
              <a:t>(转账)</a:t>
            </a:r>
          </a:p>
          <a:p>
            <a:r>
              <a:rPr lang="en-US" dirty="0" smtClean="0"/>
              <a:t>        function </a:t>
            </a:r>
            <a:r>
              <a:rPr lang="en-US" dirty="0" err="1" smtClean="0"/>
              <a:t>transferFrom</a:t>
            </a:r>
            <a:r>
              <a:rPr lang="en-US" dirty="0" smtClean="0"/>
              <a:t>(address _from, address _to, </a:t>
            </a:r>
            <a:r>
              <a:rPr lang="en-US" dirty="0" err="1" smtClean="0"/>
              <a:t>uint</a:t>
            </a:r>
            <a:r>
              <a:rPr lang="en-US" dirty="0" smtClean="0"/>
              <a:t> _value) returns (bool success); //</a:t>
            </a:r>
            <a:r>
              <a:rPr lang="en-US" dirty="0" err="1" smtClean="0"/>
              <a:t>从地址from</a:t>
            </a:r>
            <a:r>
              <a:rPr lang="en-US" dirty="0" smtClean="0"/>
              <a:t> </a:t>
            </a:r>
            <a:r>
              <a:rPr lang="en-US" dirty="0" err="1" smtClean="0"/>
              <a:t>发送token到to地址</a:t>
            </a:r>
            <a:endParaRPr lang="en-US" dirty="0" smtClean="0"/>
          </a:p>
          <a:p>
            <a:r>
              <a:rPr lang="en-US" dirty="0" smtClean="0"/>
              <a:t>        function approve(address _spender, </a:t>
            </a:r>
            <a:r>
              <a:rPr lang="en-US" dirty="0" err="1" smtClean="0"/>
              <a:t>uint</a:t>
            </a:r>
            <a:r>
              <a:rPr lang="en-US" dirty="0" smtClean="0"/>
              <a:t> _value)returns(bool success);//</a:t>
            </a:r>
            <a:r>
              <a:rPr lang="en-US" dirty="0" err="1" smtClean="0"/>
              <a:t>允许_spender从你的账户转出token</a:t>
            </a:r>
            <a:endParaRPr lang="en-US" dirty="0" smtClean="0"/>
          </a:p>
          <a:p>
            <a:r>
              <a:rPr lang="en-US" dirty="0" smtClean="0"/>
              <a:t>        function allowance(address _owner, address _spender) constant returns (</a:t>
            </a:r>
            <a:r>
              <a:rPr lang="en-US" dirty="0" err="1" smtClean="0"/>
              <a:t>uint</a:t>
            </a:r>
            <a:r>
              <a:rPr lang="en-US" dirty="0" smtClean="0"/>
              <a:t> remaining);//</a:t>
            </a:r>
            <a:r>
              <a:rPr lang="en-US" dirty="0" err="1" smtClean="0"/>
              <a:t>查询允许spender转移的Token数量</a:t>
            </a:r>
            <a:endParaRPr lang="en-US" dirty="0" smtClean="0"/>
          </a:p>
          <a:p>
            <a:r>
              <a:rPr lang="en-US" dirty="0" smtClean="0"/>
              <a:t/>
            </a:r>
            <a:br>
              <a:rPr lang="en-US" dirty="0" smtClean="0"/>
            </a:br>
            <a:endParaRPr lang="en-US" altLang="zh-CN" dirty="0">
              <a:ea typeface="SimSun" pitchFamily="2" charset="-122"/>
            </a:endParaRPr>
          </a:p>
        </p:txBody>
      </p:sp>
      <p:sp>
        <p:nvSpPr>
          <p:cNvPr id="8602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ea typeface="SimSun" pitchFamily="2" charset="-122"/>
              </a:rPr>
              <a:t>10</a:t>
            </a:fld>
            <a:endParaRPr lang="en-US" altLang="zh-CN" dirty="0">
              <a:ea typeface="SimSun" pitchFamily="2" charset="-122"/>
            </a:endParaRPr>
          </a:p>
        </p:txBody>
      </p:sp>
    </p:spTree>
    <p:extLst>
      <p:ext uri="{BB962C8B-B14F-4D97-AF65-F5344CB8AC3E}">
        <p14:creationId xmlns:p14="http://schemas.microsoft.com/office/powerpoint/2010/main" val="880443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481013" y="1279525"/>
            <a:ext cx="6140450" cy="3454400"/>
          </a:xfrm>
          <a:ln>
            <a:solidFill>
              <a:srgbClr val="000000">
                <a:alpha val="100000"/>
              </a:srgbClr>
            </a:solidFill>
            <a:miter lim="800000"/>
          </a:ln>
        </p:spPr>
      </p:sp>
      <p:sp>
        <p:nvSpPr>
          <p:cNvPr id="86019" name="Notes Placeholder 2"/>
          <p:cNvSpPr>
            <a:spLocks noGrp="1"/>
          </p:cNvSpPr>
          <p:nvPr>
            <p:ph type="body" idx="1"/>
          </p:nvPr>
        </p:nvSpPr>
        <p:spPr>
          <a:noFill/>
          <a:ln>
            <a:noFill/>
          </a:ln>
        </p:spPr>
        <p:txBody>
          <a:bodyPr wrap="square" lIns="91440" tIns="45720" rIns="91440" bIns="45720" anchor="t"/>
          <a:lstStyle/>
          <a:p>
            <a:r>
              <a:rPr lang="zh-CN" altLang="en-US" dirty="0" smtClean="0"/>
              <a:t>合约地址由合约创建者的地址</a:t>
            </a:r>
            <a:r>
              <a:rPr lang="en-US" altLang="zh-CN" dirty="0" smtClean="0"/>
              <a:t>(sender address)</a:t>
            </a:r>
            <a:r>
              <a:rPr lang="zh-CN" altLang="en-US" dirty="0" smtClean="0"/>
              <a:t>和这笔部署交易中的</a:t>
            </a:r>
            <a:r>
              <a:rPr lang="en-US" altLang="zh-CN" dirty="0" smtClean="0"/>
              <a:t>nonce(</a:t>
            </a:r>
            <a:r>
              <a:rPr lang="zh-CN" altLang="en-US" dirty="0" smtClean="0"/>
              <a:t>发送者的累积交易次数</a:t>
            </a:r>
            <a:r>
              <a:rPr lang="en-US" altLang="zh-CN" dirty="0" smtClean="0"/>
              <a:t>)</a:t>
            </a:r>
            <a:r>
              <a:rPr lang="zh-CN" altLang="en-US" dirty="0" smtClean="0"/>
              <a:t>决定，将</a:t>
            </a:r>
            <a:r>
              <a:rPr lang="en-US" altLang="zh-CN" dirty="0" smtClean="0"/>
              <a:t>sender</a:t>
            </a:r>
            <a:r>
              <a:rPr lang="zh-CN" altLang="en-US" dirty="0" smtClean="0"/>
              <a:t>和</a:t>
            </a:r>
            <a:r>
              <a:rPr lang="en-US" altLang="zh-CN" dirty="0" smtClean="0"/>
              <a:t>nonce</a:t>
            </a:r>
            <a:r>
              <a:rPr lang="zh-CN" altLang="en-US" dirty="0" smtClean="0"/>
              <a:t>经过</a:t>
            </a:r>
            <a:r>
              <a:rPr lang="en-US" altLang="zh-CN" dirty="0" smtClean="0"/>
              <a:t>RLP</a:t>
            </a:r>
            <a:r>
              <a:rPr lang="zh-CN" altLang="en-US" dirty="0" smtClean="0"/>
              <a:t>编码后，再进行</a:t>
            </a:r>
            <a:r>
              <a:rPr lang="en-US" altLang="zh-CN" dirty="0" smtClean="0"/>
              <a:t>Keccak-256(SHA3)</a:t>
            </a:r>
            <a:r>
              <a:rPr lang="zh-CN" altLang="en-US" dirty="0" smtClean="0"/>
              <a:t>散列， 最后裁掉前面</a:t>
            </a:r>
            <a:r>
              <a:rPr lang="en-US" altLang="zh-CN" dirty="0" smtClean="0"/>
              <a:t>12</a:t>
            </a:r>
            <a:r>
              <a:rPr lang="zh-CN" altLang="en-US" dirty="0" smtClean="0"/>
              <a:t>个字节即得到合约地址</a:t>
            </a:r>
          </a:p>
          <a:p>
            <a:endParaRPr lang="en-US" altLang="zh-CN" dirty="0" smtClean="0">
              <a:ea typeface="SimSun" pitchFamily="2" charset="-122"/>
            </a:endParaRPr>
          </a:p>
          <a:p>
            <a:r>
              <a:rPr lang="en-US" dirty="0" smtClean="0"/>
              <a:t>  //获取总的发行量</a:t>
            </a:r>
          </a:p>
          <a:p>
            <a:r>
              <a:rPr lang="en-US" dirty="0" smtClean="0"/>
              <a:t>        function </a:t>
            </a:r>
            <a:r>
              <a:rPr lang="en-US" dirty="0" err="1" smtClean="0"/>
              <a:t>balanceOf</a:t>
            </a:r>
            <a:r>
              <a:rPr lang="en-US" dirty="0" smtClean="0"/>
              <a:t>(address _owner) constant returns (</a:t>
            </a:r>
            <a:r>
              <a:rPr lang="en-US" dirty="0" err="1" smtClean="0"/>
              <a:t>uint</a:t>
            </a:r>
            <a:r>
              <a:rPr lang="en-US" dirty="0" smtClean="0"/>
              <a:t> balance); </a:t>
            </a:r>
            <a:r>
              <a:rPr lang="zh-CN" altLang="en-US" dirty="0" smtClean="0"/>
              <a:t>    </a:t>
            </a:r>
            <a:r>
              <a:rPr lang="en-US" dirty="0" smtClean="0"/>
              <a:t>//查询账户余额</a:t>
            </a:r>
          </a:p>
          <a:p>
            <a:r>
              <a:rPr lang="en-US" dirty="0" smtClean="0"/>
              <a:t>        function transfer(address _to, </a:t>
            </a:r>
            <a:r>
              <a:rPr lang="en-US" dirty="0" err="1" smtClean="0"/>
              <a:t>uint</a:t>
            </a:r>
            <a:r>
              <a:rPr lang="en-US" dirty="0" smtClean="0"/>
              <a:t> _value)returns(bool success); </a:t>
            </a:r>
            <a:r>
              <a:rPr lang="zh-CN" altLang="en-US" dirty="0" smtClean="0"/>
              <a:t>           </a:t>
            </a:r>
            <a:r>
              <a:rPr lang="en-US" dirty="0" smtClean="0"/>
              <a:t>// </a:t>
            </a:r>
            <a:r>
              <a:rPr lang="en-US" dirty="0" err="1" smtClean="0"/>
              <a:t>发送Token到某个地址</a:t>
            </a:r>
            <a:r>
              <a:rPr lang="en-US" dirty="0" smtClean="0"/>
              <a:t>(转账)</a:t>
            </a:r>
          </a:p>
          <a:p>
            <a:r>
              <a:rPr lang="en-US" dirty="0" smtClean="0"/>
              <a:t>        function </a:t>
            </a:r>
            <a:r>
              <a:rPr lang="en-US" dirty="0" err="1" smtClean="0"/>
              <a:t>transferFrom</a:t>
            </a:r>
            <a:r>
              <a:rPr lang="en-US" dirty="0" smtClean="0"/>
              <a:t>(address _from, address _to, </a:t>
            </a:r>
            <a:r>
              <a:rPr lang="en-US" dirty="0" err="1" smtClean="0"/>
              <a:t>uint</a:t>
            </a:r>
            <a:r>
              <a:rPr lang="en-US" dirty="0" smtClean="0"/>
              <a:t> _value) returns (bool success); //</a:t>
            </a:r>
            <a:r>
              <a:rPr lang="en-US" dirty="0" err="1" smtClean="0"/>
              <a:t>从地址from</a:t>
            </a:r>
            <a:r>
              <a:rPr lang="en-US" dirty="0" smtClean="0"/>
              <a:t> </a:t>
            </a:r>
            <a:r>
              <a:rPr lang="en-US" dirty="0" err="1" smtClean="0"/>
              <a:t>发送token到to地址</a:t>
            </a:r>
            <a:endParaRPr lang="en-US" dirty="0" smtClean="0"/>
          </a:p>
          <a:p>
            <a:r>
              <a:rPr lang="en-US" dirty="0" smtClean="0"/>
              <a:t>        function approve(address _spender, </a:t>
            </a:r>
            <a:r>
              <a:rPr lang="en-US" dirty="0" err="1" smtClean="0"/>
              <a:t>uint</a:t>
            </a:r>
            <a:r>
              <a:rPr lang="en-US" dirty="0" smtClean="0"/>
              <a:t> _value)returns(bool success);//</a:t>
            </a:r>
            <a:r>
              <a:rPr lang="en-US" dirty="0" err="1" smtClean="0"/>
              <a:t>允许_spender从你的账户转出token</a:t>
            </a:r>
            <a:endParaRPr lang="en-US" dirty="0" smtClean="0"/>
          </a:p>
          <a:p>
            <a:r>
              <a:rPr lang="en-US" dirty="0" smtClean="0"/>
              <a:t>        function allowance(address _owner, address _spender) constant returns (</a:t>
            </a:r>
            <a:r>
              <a:rPr lang="en-US" dirty="0" err="1" smtClean="0"/>
              <a:t>uint</a:t>
            </a:r>
            <a:r>
              <a:rPr lang="en-US" dirty="0" smtClean="0"/>
              <a:t> remaining);//</a:t>
            </a:r>
            <a:r>
              <a:rPr lang="en-US" dirty="0" err="1" smtClean="0"/>
              <a:t>查询允许spender转移的Token数量</a:t>
            </a:r>
            <a:endParaRPr lang="en-US" dirty="0" smtClean="0"/>
          </a:p>
          <a:p>
            <a:r>
              <a:rPr lang="en-US" dirty="0" smtClean="0"/>
              <a:t/>
            </a:r>
            <a:br>
              <a:rPr lang="en-US" dirty="0" smtClean="0"/>
            </a:br>
            <a:endParaRPr lang="en-US" altLang="zh-CN" dirty="0">
              <a:ea typeface="SimSun" pitchFamily="2" charset="-122"/>
            </a:endParaRPr>
          </a:p>
        </p:txBody>
      </p:sp>
      <p:sp>
        <p:nvSpPr>
          <p:cNvPr id="8602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ea typeface="SimSun" pitchFamily="2" charset="-122"/>
              </a:rPr>
              <a:t>11</a:t>
            </a:fld>
            <a:endParaRPr lang="en-US" altLang="zh-CN" dirty="0">
              <a:ea typeface="SimSun" pitchFamily="2" charset="-122"/>
            </a:endParaRPr>
          </a:p>
        </p:txBody>
      </p:sp>
    </p:spTree>
    <p:extLst>
      <p:ext uri="{BB962C8B-B14F-4D97-AF65-F5344CB8AC3E}">
        <p14:creationId xmlns:p14="http://schemas.microsoft.com/office/powerpoint/2010/main" val="370989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481013" y="1279525"/>
            <a:ext cx="6140450" cy="3454400"/>
          </a:xfrm>
          <a:ln>
            <a:solidFill>
              <a:srgbClr val="000000">
                <a:alpha val="100000"/>
              </a:srgbClr>
            </a:solidFill>
            <a:miter lim="800000"/>
          </a:ln>
        </p:spPr>
      </p:sp>
      <p:sp>
        <p:nvSpPr>
          <p:cNvPr id="86019" name="Notes Placeholder 2"/>
          <p:cNvSpPr>
            <a:spLocks noGrp="1"/>
          </p:cNvSpPr>
          <p:nvPr>
            <p:ph type="body" idx="1"/>
          </p:nvPr>
        </p:nvSpPr>
        <p:spPr>
          <a:noFill/>
          <a:ln>
            <a:noFill/>
          </a:ln>
        </p:spPr>
        <p:txBody>
          <a:bodyPr wrap="square" lIns="91440" tIns="45720" rIns="91440" bIns="45720" anchor="t"/>
          <a:lstStyle/>
          <a:p>
            <a:r>
              <a:rPr lang="zh-CN" altLang="en-US" dirty="0" smtClean="0"/>
              <a:t>合约地址由合约创建者的地址</a:t>
            </a:r>
            <a:r>
              <a:rPr lang="en-US" altLang="zh-CN" dirty="0" smtClean="0"/>
              <a:t>(sender address)</a:t>
            </a:r>
            <a:r>
              <a:rPr lang="zh-CN" altLang="en-US" dirty="0" smtClean="0"/>
              <a:t>和这笔部署交易中的</a:t>
            </a:r>
            <a:r>
              <a:rPr lang="en-US" altLang="zh-CN" dirty="0" smtClean="0"/>
              <a:t>nonce(</a:t>
            </a:r>
            <a:r>
              <a:rPr lang="zh-CN" altLang="en-US" dirty="0" smtClean="0"/>
              <a:t>发送者的累积交易次数</a:t>
            </a:r>
            <a:r>
              <a:rPr lang="en-US" altLang="zh-CN" dirty="0" smtClean="0"/>
              <a:t>)</a:t>
            </a:r>
            <a:r>
              <a:rPr lang="zh-CN" altLang="en-US" dirty="0" smtClean="0"/>
              <a:t>决定，将</a:t>
            </a:r>
            <a:r>
              <a:rPr lang="en-US" altLang="zh-CN" dirty="0" smtClean="0"/>
              <a:t>sender</a:t>
            </a:r>
            <a:r>
              <a:rPr lang="zh-CN" altLang="en-US" dirty="0" smtClean="0"/>
              <a:t>和</a:t>
            </a:r>
            <a:r>
              <a:rPr lang="en-US" altLang="zh-CN" dirty="0" smtClean="0"/>
              <a:t>nonce</a:t>
            </a:r>
            <a:r>
              <a:rPr lang="zh-CN" altLang="en-US" dirty="0" smtClean="0"/>
              <a:t>经过</a:t>
            </a:r>
            <a:r>
              <a:rPr lang="en-US" altLang="zh-CN" dirty="0" smtClean="0"/>
              <a:t>RLP</a:t>
            </a:r>
            <a:r>
              <a:rPr lang="zh-CN" altLang="en-US" dirty="0" smtClean="0"/>
              <a:t>编码后，再进行</a:t>
            </a:r>
            <a:r>
              <a:rPr lang="en-US" altLang="zh-CN" dirty="0" smtClean="0"/>
              <a:t>Keccak-256(SHA3)</a:t>
            </a:r>
            <a:r>
              <a:rPr lang="zh-CN" altLang="en-US" dirty="0" smtClean="0"/>
              <a:t>散列， 最后裁掉前面</a:t>
            </a:r>
            <a:r>
              <a:rPr lang="en-US" altLang="zh-CN" dirty="0" smtClean="0"/>
              <a:t>12</a:t>
            </a:r>
            <a:r>
              <a:rPr lang="zh-CN" altLang="en-US" dirty="0" smtClean="0"/>
              <a:t>个字节即得到合约地址</a:t>
            </a:r>
          </a:p>
          <a:p>
            <a:endParaRPr lang="en-US" altLang="zh-CN" dirty="0" smtClean="0">
              <a:ea typeface="SimSun" pitchFamily="2" charset="-122"/>
            </a:endParaRPr>
          </a:p>
          <a:p>
            <a:r>
              <a:rPr lang="en-US" dirty="0" smtClean="0"/>
              <a:t>  //获取总的发行量</a:t>
            </a:r>
          </a:p>
          <a:p>
            <a:r>
              <a:rPr lang="en-US" dirty="0" smtClean="0"/>
              <a:t>        function </a:t>
            </a:r>
            <a:r>
              <a:rPr lang="en-US" dirty="0" err="1" smtClean="0"/>
              <a:t>balanceOf</a:t>
            </a:r>
            <a:r>
              <a:rPr lang="en-US" dirty="0" smtClean="0"/>
              <a:t>(address _owner) constant returns (</a:t>
            </a:r>
            <a:r>
              <a:rPr lang="en-US" dirty="0" err="1" smtClean="0"/>
              <a:t>uint</a:t>
            </a:r>
            <a:r>
              <a:rPr lang="en-US" dirty="0" smtClean="0"/>
              <a:t> balance); </a:t>
            </a:r>
            <a:r>
              <a:rPr lang="zh-CN" altLang="en-US" dirty="0" smtClean="0"/>
              <a:t>    </a:t>
            </a:r>
            <a:r>
              <a:rPr lang="en-US" dirty="0" smtClean="0"/>
              <a:t>//查询账户余额</a:t>
            </a:r>
          </a:p>
          <a:p>
            <a:r>
              <a:rPr lang="en-US" dirty="0" smtClean="0"/>
              <a:t>        function transfer(address _to, </a:t>
            </a:r>
            <a:r>
              <a:rPr lang="en-US" dirty="0" err="1" smtClean="0"/>
              <a:t>uint</a:t>
            </a:r>
            <a:r>
              <a:rPr lang="en-US" dirty="0" smtClean="0"/>
              <a:t> _value)returns(bool success); </a:t>
            </a:r>
            <a:r>
              <a:rPr lang="zh-CN" altLang="en-US" dirty="0" smtClean="0"/>
              <a:t>           </a:t>
            </a:r>
            <a:r>
              <a:rPr lang="en-US" dirty="0" smtClean="0"/>
              <a:t>// </a:t>
            </a:r>
            <a:r>
              <a:rPr lang="en-US" dirty="0" err="1" smtClean="0"/>
              <a:t>发送Token到某个地址</a:t>
            </a:r>
            <a:r>
              <a:rPr lang="en-US" dirty="0" smtClean="0"/>
              <a:t>(转账)</a:t>
            </a:r>
          </a:p>
          <a:p>
            <a:r>
              <a:rPr lang="en-US" dirty="0" smtClean="0"/>
              <a:t>        function </a:t>
            </a:r>
            <a:r>
              <a:rPr lang="en-US" dirty="0" err="1" smtClean="0"/>
              <a:t>transferFrom</a:t>
            </a:r>
            <a:r>
              <a:rPr lang="en-US" dirty="0" smtClean="0"/>
              <a:t>(address _from, address _to, </a:t>
            </a:r>
            <a:r>
              <a:rPr lang="en-US" dirty="0" err="1" smtClean="0"/>
              <a:t>uint</a:t>
            </a:r>
            <a:r>
              <a:rPr lang="en-US" dirty="0" smtClean="0"/>
              <a:t> _value) returns (bool success); //</a:t>
            </a:r>
            <a:r>
              <a:rPr lang="en-US" dirty="0" err="1" smtClean="0"/>
              <a:t>从地址from</a:t>
            </a:r>
            <a:r>
              <a:rPr lang="en-US" dirty="0" smtClean="0"/>
              <a:t> </a:t>
            </a:r>
            <a:r>
              <a:rPr lang="en-US" dirty="0" err="1" smtClean="0"/>
              <a:t>发送token到to地址</a:t>
            </a:r>
            <a:endParaRPr lang="en-US" dirty="0" smtClean="0"/>
          </a:p>
          <a:p>
            <a:r>
              <a:rPr lang="en-US" dirty="0" smtClean="0"/>
              <a:t>        function approve(address _spender, </a:t>
            </a:r>
            <a:r>
              <a:rPr lang="en-US" dirty="0" err="1" smtClean="0"/>
              <a:t>uint</a:t>
            </a:r>
            <a:r>
              <a:rPr lang="en-US" dirty="0" smtClean="0"/>
              <a:t> _value)returns(bool success);//</a:t>
            </a:r>
            <a:r>
              <a:rPr lang="en-US" dirty="0" err="1" smtClean="0"/>
              <a:t>允许_spender从你的账户转出token</a:t>
            </a:r>
            <a:endParaRPr lang="en-US" dirty="0" smtClean="0"/>
          </a:p>
          <a:p>
            <a:r>
              <a:rPr lang="en-US" dirty="0" smtClean="0"/>
              <a:t>        function allowance(address _owner, address _spender) constant returns (</a:t>
            </a:r>
            <a:r>
              <a:rPr lang="en-US" dirty="0" err="1" smtClean="0"/>
              <a:t>uint</a:t>
            </a:r>
            <a:r>
              <a:rPr lang="en-US" dirty="0" smtClean="0"/>
              <a:t> remaining);//</a:t>
            </a:r>
            <a:r>
              <a:rPr lang="en-US" dirty="0" err="1" smtClean="0"/>
              <a:t>查询允许spender转移的Token数量</a:t>
            </a:r>
            <a:endParaRPr lang="en-US" dirty="0" smtClean="0"/>
          </a:p>
          <a:p>
            <a:endParaRPr lang="en-US" dirty="0" smtClean="0"/>
          </a:p>
          <a:p>
            <a:r>
              <a:rPr lang="en-US" dirty="0" smtClean="0"/>
              <a:t>contract ERC20Interface {</a:t>
            </a:r>
          </a:p>
          <a:p>
            <a:r>
              <a:rPr lang="en-US" dirty="0" smtClean="0"/>
              <a:t>function </a:t>
            </a:r>
            <a:r>
              <a:rPr lang="en-US" dirty="0" err="1" smtClean="0"/>
              <a:t>totalSupply</a:t>
            </a:r>
            <a:r>
              <a:rPr lang="en-US" dirty="0" smtClean="0"/>
              <a:t>() public view returns (</a:t>
            </a:r>
            <a:r>
              <a:rPr lang="en-US" dirty="0" err="1" smtClean="0"/>
              <a:t>uint</a:t>
            </a:r>
            <a:r>
              <a:rPr lang="en-US" dirty="0" smtClean="0"/>
              <a:t>);</a:t>
            </a:r>
          </a:p>
          <a:p>
            <a:r>
              <a:rPr lang="en-US" dirty="0" smtClean="0"/>
              <a:t>function </a:t>
            </a:r>
            <a:r>
              <a:rPr lang="en-US" dirty="0" err="1" smtClean="0"/>
              <a:t>balanceOf</a:t>
            </a:r>
            <a:r>
              <a:rPr lang="en-US" dirty="0" smtClean="0"/>
              <a:t>(address </a:t>
            </a:r>
            <a:r>
              <a:rPr lang="en-US" dirty="0" err="1" smtClean="0"/>
              <a:t>tokenOwner</a:t>
            </a:r>
            <a:r>
              <a:rPr lang="en-US" dirty="0" smtClean="0"/>
              <a:t>) public view returns (</a:t>
            </a:r>
            <a:r>
              <a:rPr lang="en-US" dirty="0" err="1" smtClean="0"/>
              <a:t>uint</a:t>
            </a:r>
            <a:r>
              <a:rPr lang="en-US" dirty="0" smtClean="0"/>
              <a:t> balance);</a:t>
            </a:r>
          </a:p>
          <a:p>
            <a:r>
              <a:rPr lang="en-US" dirty="0" smtClean="0"/>
              <a:t>function allowance(address </a:t>
            </a:r>
            <a:r>
              <a:rPr lang="en-US" dirty="0" err="1" smtClean="0"/>
              <a:t>tokenOwner</a:t>
            </a:r>
            <a:r>
              <a:rPr lang="en-US" dirty="0" smtClean="0"/>
              <a:t>, address spender) public view returns (</a:t>
            </a:r>
            <a:r>
              <a:rPr lang="en-US" dirty="0" err="1" smtClean="0"/>
              <a:t>uint</a:t>
            </a:r>
            <a:r>
              <a:rPr lang="en-US" dirty="0" smtClean="0"/>
              <a:t> remaining);</a:t>
            </a:r>
          </a:p>
          <a:p>
            <a:r>
              <a:rPr lang="en-US" dirty="0" smtClean="0"/>
              <a:t>function transfer(address to, </a:t>
            </a:r>
            <a:r>
              <a:rPr lang="en-US" dirty="0" err="1" smtClean="0"/>
              <a:t>uint</a:t>
            </a:r>
            <a:r>
              <a:rPr lang="en-US" dirty="0" smtClean="0"/>
              <a:t> tokens) public returns (bool success);</a:t>
            </a:r>
          </a:p>
          <a:p>
            <a:r>
              <a:rPr lang="en-US" dirty="0" smtClean="0"/>
              <a:t>function approve(address spender, </a:t>
            </a:r>
            <a:r>
              <a:rPr lang="en-US" dirty="0" err="1" smtClean="0"/>
              <a:t>uint</a:t>
            </a:r>
            <a:r>
              <a:rPr lang="en-US" dirty="0" smtClean="0"/>
              <a:t> tokens) public returns (bool success);</a:t>
            </a:r>
          </a:p>
          <a:p>
            <a:r>
              <a:rPr lang="en-US" dirty="0" smtClean="0"/>
              <a:t>function </a:t>
            </a:r>
            <a:r>
              <a:rPr lang="en-US" dirty="0" err="1" smtClean="0"/>
              <a:t>transferFrom</a:t>
            </a:r>
            <a:r>
              <a:rPr lang="en-US" dirty="0" smtClean="0"/>
              <a:t>(address from, address to, </a:t>
            </a:r>
            <a:r>
              <a:rPr lang="en-US" dirty="0" err="1" smtClean="0"/>
              <a:t>uint</a:t>
            </a:r>
            <a:r>
              <a:rPr lang="en-US" dirty="0" smtClean="0"/>
              <a:t> tokens) public returns (bool success);</a:t>
            </a:r>
          </a:p>
          <a:p>
            <a:r>
              <a:rPr lang="en-US" dirty="0" smtClean="0"/>
              <a:t>// optional</a:t>
            </a:r>
          </a:p>
          <a:p>
            <a:r>
              <a:rPr lang="en-US" dirty="0" smtClean="0"/>
              <a:t>function name() external view returns (string);</a:t>
            </a:r>
          </a:p>
          <a:p>
            <a:r>
              <a:rPr lang="en-US" dirty="0" smtClean="0"/>
              <a:t>function symbol() external view returns (string);</a:t>
            </a:r>
          </a:p>
          <a:p>
            <a:r>
              <a:rPr lang="en-US" dirty="0" smtClean="0"/>
              <a:t>function decimals() external view returns (string);</a:t>
            </a:r>
          </a:p>
          <a:p>
            <a:r>
              <a:rPr lang="en-US" dirty="0" smtClean="0"/>
              <a:t>}</a:t>
            </a:r>
          </a:p>
          <a:p>
            <a:endParaRPr lang="en-US" dirty="0" smtClean="0"/>
          </a:p>
          <a:p>
            <a:r>
              <a:rPr lang="en-US" dirty="0" smtClean="0"/>
              <a:t/>
            </a:r>
            <a:br>
              <a:rPr lang="en-US" dirty="0" smtClean="0"/>
            </a:br>
            <a:endParaRPr lang="en-US" altLang="zh-CN" dirty="0">
              <a:ea typeface="SimSun" pitchFamily="2" charset="-122"/>
            </a:endParaRPr>
          </a:p>
        </p:txBody>
      </p:sp>
      <p:sp>
        <p:nvSpPr>
          <p:cNvPr id="8602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ea typeface="SimSun" pitchFamily="2" charset="-122"/>
              </a:rPr>
              <a:t>12</a:t>
            </a:fld>
            <a:endParaRPr lang="en-US" altLang="zh-CN" dirty="0">
              <a:ea typeface="SimSun" pitchFamily="2" charset="-122"/>
            </a:endParaRPr>
          </a:p>
        </p:txBody>
      </p:sp>
    </p:spTree>
    <p:extLst>
      <p:ext uri="{BB962C8B-B14F-4D97-AF65-F5344CB8AC3E}">
        <p14:creationId xmlns:p14="http://schemas.microsoft.com/office/powerpoint/2010/main" val="1752942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481013" y="1279525"/>
            <a:ext cx="6140450" cy="3454400"/>
          </a:xfrm>
          <a:ln>
            <a:solidFill>
              <a:srgbClr val="000000">
                <a:alpha val="100000"/>
              </a:srgbClr>
            </a:solidFill>
            <a:miter lim="800000"/>
          </a:ln>
        </p:spPr>
      </p:sp>
      <p:sp>
        <p:nvSpPr>
          <p:cNvPr id="86019" name="Notes Placeholder 2"/>
          <p:cNvSpPr>
            <a:spLocks noGrp="1"/>
          </p:cNvSpPr>
          <p:nvPr>
            <p:ph type="body" idx="1"/>
          </p:nvPr>
        </p:nvSpPr>
        <p:spPr>
          <a:noFill/>
          <a:ln>
            <a:noFill/>
          </a:ln>
        </p:spPr>
        <p:txBody>
          <a:bodyPr wrap="square" lIns="91440" tIns="45720" rIns="91440" bIns="45720" anchor="t"/>
          <a:lstStyle/>
          <a:p>
            <a:r>
              <a:rPr lang="zh-CN" altLang="en-US" dirty="0" smtClean="0"/>
              <a:t>中心化交易所是用户发送请求到一个服务器，撮合后结果写入一个数据库</a:t>
            </a:r>
            <a:endParaRPr lang="en-US" altLang="zh-CN" dirty="0" smtClean="0"/>
          </a:p>
          <a:p>
            <a:r>
              <a:rPr lang="zh-CN" altLang="en-US" dirty="0" smtClean="0"/>
              <a:t>去中心化交易所是用户发送请求到区块链网络，</a:t>
            </a:r>
            <a:r>
              <a:rPr lang="en-US" altLang="zh-CN" dirty="0" smtClean="0"/>
              <a:t>	p2p</a:t>
            </a:r>
            <a:r>
              <a:rPr lang="zh-CN" altLang="en-US" dirty="0" smtClean="0"/>
              <a:t>网络先同步这个请求到所有节点，然后每个节点撮合后把结果写入自己维护的数据库</a:t>
            </a:r>
            <a:endParaRPr lang="en-US" altLang="zh-CN" dirty="0" smtClean="0"/>
          </a:p>
          <a:p>
            <a:endParaRPr lang="en-US" altLang="zh-CN" dirty="0" smtClean="0"/>
          </a:p>
          <a:p>
            <a:r>
              <a:rPr lang="en-US" altLang="zh-CN" dirty="0" err="1" smtClean="0"/>
              <a:t>Loopring</a:t>
            </a:r>
            <a:r>
              <a:rPr lang="en-US" altLang="zh-CN" dirty="0" smtClean="0"/>
              <a:t> </a:t>
            </a:r>
            <a:r>
              <a:rPr lang="zh-CN" altLang="en-US" dirty="0" smtClean="0"/>
              <a:t>是类</a:t>
            </a:r>
            <a:r>
              <a:rPr lang="en-US" altLang="zh-CN" dirty="0" smtClean="0"/>
              <a:t>0x</a:t>
            </a:r>
            <a:r>
              <a:rPr lang="zh-CN" altLang="en-US" dirty="0" smtClean="0"/>
              <a:t>的去中心化的交易协议，从整体思路上与</a:t>
            </a:r>
            <a:r>
              <a:rPr lang="en-US" altLang="zh-CN" dirty="0" smtClean="0"/>
              <a:t>0x Project</a:t>
            </a:r>
            <a:r>
              <a:rPr lang="zh-CN" altLang="en-US" dirty="0" smtClean="0"/>
              <a:t>是非常类似的，也主要是受到</a:t>
            </a:r>
            <a:r>
              <a:rPr lang="en-US" altLang="zh-CN" dirty="0" smtClean="0"/>
              <a:t>0x</a:t>
            </a:r>
            <a:r>
              <a:rPr lang="zh-CN" altLang="en-US" dirty="0" smtClean="0"/>
              <a:t>的启发。</a:t>
            </a:r>
            <a:br>
              <a:rPr lang="zh-CN" altLang="en-US" dirty="0" smtClean="0"/>
            </a:br>
            <a:r>
              <a:rPr lang="en-US" altLang="zh-CN" dirty="0" err="1" smtClean="0"/>
              <a:t>Loopring</a:t>
            </a:r>
            <a:r>
              <a:rPr lang="zh-CN" altLang="en-US" dirty="0" smtClean="0"/>
              <a:t>与</a:t>
            </a:r>
            <a:r>
              <a:rPr lang="en-US" altLang="zh-CN" dirty="0" smtClean="0"/>
              <a:t>0x</a:t>
            </a:r>
            <a:r>
              <a:rPr lang="zh-CN" altLang="en-US" dirty="0" smtClean="0"/>
              <a:t>一样的地方是，链上智能合约负责资产托管、实施撮合成交，链下负责订单匹配。具体技术实现上的不同点，其一是，</a:t>
            </a:r>
            <a:r>
              <a:rPr lang="en-US" altLang="zh-CN" dirty="0" err="1" smtClean="0"/>
              <a:t>Loopring</a:t>
            </a:r>
            <a:r>
              <a:rPr lang="zh-CN" altLang="en-US" dirty="0" smtClean="0"/>
              <a:t>将撮合扩展到了多币种多订单上，既白皮书所说的链上交易环路撮合技术，鼓励交易所匹配最大折扣的成交路径，为用户节省交易成本的同时交易所也有利可图。但另一方面也增加了智能合约的复杂度和以太坊交易的执行成本，在实际应用中效果如何还有待观察。</a:t>
            </a:r>
            <a:endParaRPr lang="en-US" altLang="zh-CN" dirty="0" smtClean="0"/>
          </a:p>
          <a:p>
            <a:endParaRPr lang="en-US" altLang="zh-CN" dirty="0" smtClean="0">
              <a:ea typeface="SimSun" pitchFamily="2" charset="-122"/>
            </a:endParaRPr>
          </a:p>
          <a:p>
            <a:endParaRPr lang="en-US" altLang="zh-CN" dirty="0" smtClean="0">
              <a:ea typeface="SimSun" pitchFamily="2" charset="-122"/>
            </a:endParaRPr>
          </a:p>
          <a:p>
            <a:r>
              <a:rPr lang="zh-CN" altLang="en-US" b="1" dirty="0" smtClean="0"/>
              <a:t>问：</a:t>
            </a:r>
            <a:r>
              <a:rPr lang="en-US" altLang="zh-CN" b="1" dirty="0" err="1" smtClean="0"/>
              <a:t>Bancor</a:t>
            </a:r>
            <a:r>
              <a:rPr lang="zh-CN" altLang="en-US" b="1" dirty="0" smtClean="0"/>
              <a:t>是又一种去中心化交易所吗？</a:t>
            </a:r>
            <a:endParaRPr lang="zh-CN" altLang="en-US" dirty="0" smtClean="0"/>
          </a:p>
          <a:p>
            <a:r>
              <a:rPr lang="zh-CN" altLang="en-US" dirty="0" smtClean="0"/>
              <a:t>答：不是，</a:t>
            </a:r>
            <a:r>
              <a:rPr lang="en-US" altLang="zh-CN" dirty="0" err="1" smtClean="0"/>
              <a:t>Bancor</a:t>
            </a:r>
            <a:r>
              <a:rPr lang="zh-CN" altLang="en-US" dirty="0" smtClean="0"/>
              <a:t>是一种货币系统，可以在无需交易所的情况下自动转换加密资产。因为</a:t>
            </a:r>
            <a:r>
              <a:rPr lang="en-US" altLang="zh-CN" dirty="0" err="1" smtClean="0"/>
              <a:t>Bancor</a:t>
            </a:r>
            <a:r>
              <a:rPr lang="zh-CN" altLang="en-US" dirty="0" smtClean="0"/>
              <a:t>兼容代币被编程规定持有一种储备金，它们是本质可交易的，通过智能合约自治定价。交易所的主要功能是在两个参与者之间进行匹配，而</a:t>
            </a:r>
            <a:r>
              <a:rPr lang="en-US" altLang="zh-CN" dirty="0" err="1" smtClean="0"/>
              <a:t>Bancor</a:t>
            </a:r>
            <a:r>
              <a:rPr lang="zh-CN" altLang="en-US" dirty="0" smtClean="0"/>
              <a:t>协议可以让代币间直接转换，无需第二方参与交易，或第三方来撮合交易。</a:t>
            </a:r>
          </a:p>
          <a:p>
            <a:endParaRPr lang="en-US" altLang="zh-CN" dirty="0" smtClean="0">
              <a:ea typeface="SimSun" pitchFamily="2" charset="-122"/>
            </a:endParaRPr>
          </a:p>
          <a:p>
            <a:r>
              <a:rPr lang="en-US" altLang="zh-CN" sz="1200" b="1" kern="1200" dirty="0" err="1" smtClean="0">
                <a:solidFill>
                  <a:schemeClr val="tx1"/>
                </a:solidFill>
                <a:effectLst/>
                <a:latin typeface="+mn-lt"/>
                <a:ea typeface="+mn-ea"/>
                <a:cs typeface="+mn-cs"/>
              </a:rPr>
              <a:t>Uniswap</a:t>
            </a:r>
            <a:r>
              <a:rPr lang="en-US" altLang="zh-CN" sz="1200" b="1" kern="1200" dirty="0" smtClean="0">
                <a:solidFill>
                  <a:schemeClr val="tx1"/>
                </a:solidFill>
                <a:effectLst/>
                <a:latin typeface="+mn-lt"/>
                <a:ea typeface="+mn-ea"/>
                <a:cs typeface="+mn-cs"/>
              </a:rPr>
              <a:t> </a:t>
            </a:r>
            <a:r>
              <a:rPr lang="zh-CN" altLang="en-US" sz="1200" b="1" kern="1200" dirty="0" smtClean="0">
                <a:solidFill>
                  <a:schemeClr val="tx1"/>
                </a:solidFill>
                <a:effectLst/>
                <a:latin typeface="+mn-lt"/>
                <a:ea typeface="+mn-ea"/>
                <a:cs typeface="+mn-cs"/>
              </a:rPr>
              <a:t>有什么缺点？ </a:t>
            </a:r>
            <a:r>
              <a:rPr lang="en-US" altLang="zh-CN" sz="1200" b="1" kern="1200" dirty="0" smtClean="0">
                <a:solidFill>
                  <a:schemeClr val="tx1"/>
                </a:solidFill>
                <a:effectLst/>
                <a:latin typeface="+mn-lt"/>
                <a:ea typeface="+mn-ea"/>
                <a:cs typeface="+mn-cs"/>
              </a:rPr>
              <a:t>http://</a:t>
            </a:r>
            <a:r>
              <a:rPr lang="en-US" altLang="zh-CN" sz="1200" b="1" kern="1200" dirty="0" err="1" smtClean="0">
                <a:solidFill>
                  <a:schemeClr val="tx1"/>
                </a:solidFill>
                <a:effectLst/>
                <a:latin typeface="+mn-lt"/>
                <a:ea typeface="+mn-ea"/>
                <a:cs typeface="+mn-cs"/>
              </a:rPr>
              <a:t>m.qukuaiwang.com.cn</a:t>
            </a:r>
            <a:r>
              <a:rPr lang="en-US" altLang="zh-CN" sz="1200" b="1" kern="1200" dirty="0" smtClean="0">
                <a:solidFill>
                  <a:schemeClr val="tx1"/>
                </a:solidFill>
                <a:effectLst/>
                <a:latin typeface="+mn-lt"/>
                <a:ea typeface="+mn-ea"/>
                <a:cs typeface="+mn-cs"/>
              </a:rPr>
              <a:t>/news/142748.html</a:t>
            </a:r>
            <a:r>
              <a:rPr lang="zh-CN" altLang="en-US" dirty="0" smtClean="0"/>
              <a:t/>
            </a:r>
            <a:br>
              <a:rPr lang="zh-CN" altLang="en-US" dirty="0" smtClean="0"/>
            </a:br>
            <a:r>
              <a:rPr lang="zh-CN" altLang="en-US" dirty="0" smtClean="0"/>
              <a:t/>
            </a:r>
            <a:br>
              <a:rPr lang="zh-CN" altLang="en-US" dirty="0" smtClean="0"/>
            </a:br>
            <a:r>
              <a:rPr lang="zh-CN" altLang="en-US" sz="1200" kern="1200" dirty="0" smtClean="0">
                <a:solidFill>
                  <a:schemeClr val="tx1"/>
                </a:solidFill>
                <a:effectLst/>
                <a:latin typeface="+mn-lt"/>
                <a:ea typeface="+mn-ea"/>
                <a:cs typeface="+mn-cs"/>
              </a:rPr>
              <a:t>前面说了这么多</a:t>
            </a:r>
            <a:r>
              <a:rPr lang="en-US" altLang="zh-CN" sz="1200" kern="1200" dirty="0" err="1" smtClean="0">
                <a:solidFill>
                  <a:schemeClr val="tx1"/>
                </a:solidFill>
                <a:effectLst/>
                <a:latin typeface="+mn-lt"/>
                <a:ea typeface="+mn-ea"/>
                <a:cs typeface="+mn-cs"/>
              </a:rPr>
              <a:t>Uniswap</a:t>
            </a:r>
            <a:r>
              <a:rPr lang="zh-CN" altLang="en-US" sz="1200" kern="1200" dirty="0" smtClean="0">
                <a:solidFill>
                  <a:schemeClr val="tx1"/>
                </a:solidFill>
                <a:effectLst/>
                <a:latin typeface="+mn-lt"/>
                <a:ea typeface="+mn-ea"/>
                <a:cs typeface="+mn-cs"/>
              </a:rPr>
              <a:t>的好话，这里说说它的缺点：</a:t>
            </a:r>
            <a:r>
              <a:rPr lang="zh-CN" altLang="en-US" dirty="0" smtClean="0"/>
              <a:t/>
            </a:r>
            <a:br>
              <a:rPr lang="zh-CN" altLang="en-US" dirty="0" smtClean="0"/>
            </a:br>
            <a:r>
              <a:rPr lang="zh-CN" altLang="en-US" dirty="0" smtClean="0"/>
              <a:t/>
            </a:r>
            <a:br>
              <a:rPr lang="zh-CN" altLang="en-US" dirty="0" smtClean="0"/>
            </a:b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不能自行决定买卖价格你只能被动接受</a:t>
            </a:r>
            <a:r>
              <a:rPr lang="en-US" altLang="zh-CN" sz="1200" kern="1200" dirty="0" err="1" smtClean="0">
                <a:solidFill>
                  <a:schemeClr val="tx1"/>
                </a:solidFill>
                <a:effectLst/>
                <a:latin typeface="+mn-lt"/>
                <a:ea typeface="+mn-ea"/>
                <a:cs typeface="+mn-cs"/>
              </a:rPr>
              <a:t>Uniswap</a:t>
            </a:r>
            <a:r>
              <a:rPr lang="zh-CN" altLang="en-US" sz="1200" kern="1200" dirty="0" smtClean="0">
                <a:solidFill>
                  <a:schemeClr val="tx1"/>
                </a:solidFill>
                <a:effectLst/>
                <a:latin typeface="+mn-lt"/>
                <a:ea typeface="+mn-ea"/>
                <a:cs typeface="+mn-cs"/>
              </a:rPr>
              <a:t>给你的价格，不能挂单在你想要的价格。</a:t>
            </a:r>
            <a:r>
              <a:rPr lang="zh-CN" altLang="en-US" dirty="0" smtClean="0"/>
              <a:t/>
            </a:r>
            <a:br>
              <a:rPr lang="zh-CN" altLang="en-US" dirty="0" smtClean="0"/>
            </a:br>
            <a:r>
              <a:rPr lang="en-US" altLang="zh-CN" sz="1200" kern="1200" dirty="0" smtClean="0">
                <a:solidFill>
                  <a:schemeClr val="tx1"/>
                </a:solidFill>
                <a:effectLst/>
                <a:latin typeface="+mn-lt"/>
                <a:ea typeface="+mn-ea"/>
                <a:cs typeface="+mn-cs"/>
              </a:rPr>
              <a:t>2. </a:t>
            </a:r>
            <a:r>
              <a:rPr lang="zh-CN" altLang="en-US" sz="1200" kern="1200" dirty="0" smtClean="0">
                <a:solidFill>
                  <a:schemeClr val="tx1"/>
                </a:solidFill>
                <a:effectLst/>
                <a:latin typeface="+mn-lt"/>
                <a:ea typeface="+mn-ea"/>
                <a:cs typeface="+mn-cs"/>
              </a:rPr>
              <a:t>交易费用不低</a:t>
            </a:r>
            <a:r>
              <a:rPr lang="en-US" altLang="zh-CN" sz="1200" kern="1200" dirty="0" smtClean="0">
                <a:solidFill>
                  <a:schemeClr val="tx1"/>
                </a:solidFill>
                <a:effectLst/>
                <a:latin typeface="+mn-lt"/>
                <a:ea typeface="+mn-ea"/>
                <a:cs typeface="+mn-cs"/>
              </a:rPr>
              <a:t>0.3%</a:t>
            </a:r>
            <a:r>
              <a:rPr lang="zh-CN" altLang="en-US" sz="1200" kern="1200" dirty="0" smtClean="0">
                <a:solidFill>
                  <a:schemeClr val="tx1"/>
                </a:solidFill>
                <a:effectLst/>
                <a:latin typeface="+mn-lt"/>
                <a:ea typeface="+mn-ea"/>
                <a:cs typeface="+mn-cs"/>
              </a:rPr>
              <a:t>的费用跟其它中心化、去中心化交易所比起来都算是偏高，如果你的目标是尽量以漂亮的价格完成交易，不建议使用</a:t>
            </a:r>
            <a:r>
              <a:rPr lang="en-US" altLang="zh-CN" sz="1200" kern="1200" dirty="0" err="1" smtClean="0">
                <a:solidFill>
                  <a:schemeClr val="tx1"/>
                </a:solidFill>
                <a:effectLst/>
                <a:latin typeface="+mn-lt"/>
                <a:ea typeface="+mn-ea"/>
                <a:cs typeface="+mn-cs"/>
              </a:rPr>
              <a:t>Uniswap</a:t>
            </a:r>
            <a:r>
              <a:rPr lang="zh-CN" altLang="en-US" sz="1200" kern="1200" dirty="0" smtClean="0">
                <a:solidFill>
                  <a:schemeClr val="tx1"/>
                </a:solidFill>
                <a:effectLst/>
                <a:latin typeface="+mn-lt"/>
                <a:ea typeface="+mn-ea"/>
                <a:cs typeface="+mn-cs"/>
              </a:rPr>
              <a:t>。</a:t>
            </a:r>
            <a:r>
              <a:rPr lang="zh-CN" altLang="en-US" dirty="0" smtClean="0"/>
              <a:t/>
            </a:r>
            <a:br>
              <a:rPr lang="zh-CN" altLang="en-US" dirty="0" smtClean="0"/>
            </a:br>
            <a:r>
              <a:rPr lang="en-US" altLang="zh-CN" sz="1200" kern="1200" dirty="0" smtClean="0">
                <a:solidFill>
                  <a:schemeClr val="tx1"/>
                </a:solidFill>
                <a:effectLst/>
                <a:latin typeface="+mn-lt"/>
                <a:ea typeface="+mn-ea"/>
                <a:cs typeface="+mn-cs"/>
              </a:rPr>
              <a:t>3. Front Running</a:t>
            </a:r>
            <a:r>
              <a:rPr lang="zh-CN" altLang="en-US" sz="1200" kern="1200" dirty="0" smtClean="0">
                <a:solidFill>
                  <a:schemeClr val="tx1"/>
                </a:solidFill>
                <a:effectLst/>
                <a:latin typeface="+mn-lt"/>
                <a:ea typeface="+mn-ea"/>
                <a:cs typeface="+mn-cs"/>
              </a:rPr>
              <a:t>（超前交易）</a:t>
            </a:r>
            <a:r>
              <a:rPr lang="en-US" altLang="zh-CN" sz="1200" kern="1200" dirty="0" smtClean="0">
                <a:solidFill>
                  <a:schemeClr val="tx1"/>
                </a:solidFill>
                <a:effectLst/>
                <a:latin typeface="+mn-lt"/>
                <a:ea typeface="+mn-ea"/>
                <a:cs typeface="+mn-cs"/>
              </a:rPr>
              <a:t>Front Running </a:t>
            </a:r>
            <a:r>
              <a:rPr lang="zh-CN" altLang="en-US" sz="1200" kern="1200" dirty="0" smtClean="0">
                <a:solidFill>
                  <a:schemeClr val="tx1"/>
                </a:solidFill>
                <a:effectLst/>
                <a:latin typeface="+mn-lt"/>
                <a:ea typeface="+mn-ea"/>
                <a:cs typeface="+mn-cs"/>
              </a:rPr>
              <a:t>在许多去中心化交易所、应用中都是一个问题。简单地说，从你发出交易到交易上链之前，其他人有机会赶在你的交易完成之前执行另一笔交易，使得你的成交价格偏离预期，你因此吃亏，对方因此得益。</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b="1" kern="1200" dirty="0" smtClean="0">
                <a:solidFill>
                  <a:schemeClr val="tx1"/>
                </a:solidFill>
                <a:effectLst/>
                <a:latin typeface="+mn-lt"/>
                <a:ea typeface="+mn-ea"/>
                <a:cs typeface="+mn-cs"/>
              </a:rPr>
              <a:t>什么情况下适合使用</a:t>
            </a:r>
            <a:r>
              <a:rPr lang="en-US" altLang="zh-CN" sz="1200" b="1" kern="1200" dirty="0" err="1" smtClean="0">
                <a:solidFill>
                  <a:schemeClr val="tx1"/>
                </a:solidFill>
                <a:effectLst/>
                <a:latin typeface="+mn-lt"/>
                <a:ea typeface="+mn-ea"/>
                <a:cs typeface="+mn-cs"/>
              </a:rPr>
              <a:t>Uniswap</a:t>
            </a:r>
            <a:r>
              <a:rPr lang="zh-CN" altLang="en-US" sz="1200" b="1" kern="1200" dirty="0" smtClean="0">
                <a:solidFill>
                  <a:schemeClr val="tx1"/>
                </a:solidFill>
                <a:effectLst/>
                <a:latin typeface="+mn-lt"/>
                <a:ea typeface="+mn-ea"/>
                <a:cs typeface="+mn-cs"/>
              </a:rPr>
              <a:t>？</a:t>
            </a:r>
            <a:r>
              <a:rPr lang="zh-CN" altLang="en-US" dirty="0" smtClean="0"/>
              <a:t/>
            </a:r>
            <a:br>
              <a:rPr lang="zh-CN" altLang="en-US" dirty="0" smtClean="0"/>
            </a:br>
            <a:r>
              <a:rPr lang="zh-CN" altLang="en-US" dirty="0" smtClean="0"/>
              <a:t/>
            </a:r>
            <a:br>
              <a:rPr lang="zh-CN" altLang="en-US" dirty="0" smtClean="0"/>
            </a:b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你需要支付某种你没持有的</a:t>
            </a:r>
            <a:r>
              <a:rPr lang="en-US" altLang="zh-CN" sz="1200" kern="1200" dirty="0" smtClean="0">
                <a:solidFill>
                  <a:schemeClr val="tx1"/>
                </a:solidFill>
                <a:effectLst/>
                <a:latin typeface="+mn-lt"/>
                <a:ea typeface="+mn-ea"/>
                <a:cs typeface="+mn-cs"/>
              </a:rPr>
              <a:t>Token </a:t>
            </a:r>
            <a:r>
              <a:rPr lang="zh-CN" altLang="en-US" sz="1200" kern="1200" dirty="0" smtClean="0">
                <a:solidFill>
                  <a:schemeClr val="tx1"/>
                </a:solidFill>
                <a:effectLst/>
                <a:latin typeface="+mn-lt"/>
                <a:ea typeface="+mn-ea"/>
                <a:cs typeface="+mn-cs"/>
              </a:rPr>
              <a:t>给其他人比如你持有</a:t>
            </a:r>
            <a:r>
              <a:rPr lang="en-US" altLang="zh-CN" sz="1200" kern="1200" dirty="0" smtClean="0">
                <a:solidFill>
                  <a:schemeClr val="tx1"/>
                </a:solidFill>
                <a:effectLst/>
                <a:latin typeface="+mn-lt"/>
                <a:ea typeface="+mn-ea"/>
                <a:cs typeface="+mn-cs"/>
              </a:rPr>
              <a:t>ETH</a:t>
            </a:r>
            <a:r>
              <a:rPr lang="zh-CN" altLang="en-US" sz="1200" kern="1200" dirty="0" smtClean="0">
                <a:solidFill>
                  <a:schemeClr val="tx1"/>
                </a:solidFill>
                <a:effectLst/>
                <a:latin typeface="+mn-lt"/>
                <a:ea typeface="+mn-ea"/>
                <a:cs typeface="+mn-cs"/>
              </a:rPr>
              <a:t>而不持有</a:t>
            </a:r>
            <a:r>
              <a:rPr lang="en-US" altLang="zh-CN" sz="1200" kern="1200" dirty="0" smtClean="0">
                <a:solidFill>
                  <a:schemeClr val="tx1"/>
                </a:solidFill>
                <a:effectLst/>
                <a:latin typeface="+mn-lt"/>
                <a:ea typeface="+mn-ea"/>
                <a:cs typeface="+mn-cs"/>
              </a:rPr>
              <a:t>DAI</a:t>
            </a:r>
            <a:r>
              <a:rPr lang="zh-CN" altLang="en-US" sz="1200" kern="1200" dirty="0" smtClean="0">
                <a:solidFill>
                  <a:schemeClr val="tx1"/>
                </a:solidFill>
                <a:effectLst/>
                <a:latin typeface="+mn-lt"/>
                <a:ea typeface="+mn-ea"/>
                <a:cs typeface="+mn-cs"/>
              </a:rPr>
              <a:t>，但突然需要付一笔</a:t>
            </a:r>
            <a:r>
              <a:rPr lang="en-US" altLang="zh-CN" sz="1200" kern="1200" dirty="0" smtClean="0">
                <a:solidFill>
                  <a:schemeClr val="tx1"/>
                </a:solidFill>
                <a:effectLst/>
                <a:latin typeface="+mn-lt"/>
                <a:ea typeface="+mn-ea"/>
                <a:cs typeface="+mn-cs"/>
              </a:rPr>
              <a:t>DAI</a:t>
            </a:r>
            <a:r>
              <a:rPr lang="zh-CN" altLang="en-US" sz="1200" kern="1200" dirty="0" smtClean="0">
                <a:solidFill>
                  <a:schemeClr val="tx1"/>
                </a:solidFill>
                <a:effectLst/>
                <a:latin typeface="+mn-lt"/>
                <a:ea typeface="+mn-ea"/>
                <a:cs typeface="+mn-cs"/>
              </a:rPr>
              <a:t>给别人，那你就非常适合用</a:t>
            </a:r>
            <a:r>
              <a:rPr lang="en-US" altLang="zh-CN" sz="1200" kern="1200" dirty="0" err="1" smtClean="0">
                <a:solidFill>
                  <a:schemeClr val="tx1"/>
                </a:solidFill>
                <a:effectLst/>
                <a:latin typeface="+mn-lt"/>
                <a:ea typeface="+mn-ea"/>
                <a:cs typeface="+mn-cs"/>
              </a:rPr>
              <a:t>Uniswap</a:t>
            </a:r>
            <a:r>
              <a:rPr lang="zh-CN" altLang="en-US"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Send</a:t>
            </a:r>
            <a:r>
              <a:rPr lang="zh-CN" altLang="en-US" sz="1200" kern="1200" dirty="0" smtClean="0">
                <a:solidFill>
                  <a:schemeClr val="tx1"/>
                </a:solidFill>
                <a:effectLst/>
                <a:latin typeface="+mn-lt"/>
                <a:ea typeface="+mn-ea"/>
                <a:cs typeface="+mn-cs"/>
              </a:rPr>
              <a:t>功能，让兑币、转帐一次完成。</a:t>
            </a:r>
            <a:r>
              <a:rPr lang="zh-CN" altLang="en-US" dirty="0" smtClean="0"/>
              <a:t/>
            </a:r>
            <a:br>
              <a:rPr lang="zh-CN" altLang="en-US" dirty="0" smtClean="0"/>
            </a:br>
            <a:r>
              <a:rPr lang="en-US" altLang="zh-CN" sz="1200" kern="1200" dirty="0" smtClean="0">
                <a:solidFill>
                  <a:schemeClr val="tx1"/>
                </a:solidFill>
                <a:effectLst/>
                <a:latin typeface="+mn-lt"/>
                <a:ea typeface="+mn-ea"/>
                <a:cs typeface="+mn-cs"/>
              </a:rPr>
              <a:t>2. </a:t>
            </a:r>
            <a:r>
              <a:rPr lang="zh-CN" altLang="en-US" sz="1200" kern="1200" dirty="0" smtClean="0">
                <a:solidFill>
                  <a:schemeClr val="tx1"/>
                </a:solidFill>
                <a:effectLst/>
                <a:latin typeface="+mn-lt"/>
                <a:ea typeface="+mn-ea"/>
                <a:cs typeface="+mn-cs"/>
              </a:rPr>
              <a:t>你同时持有</a:t>
            </a:r>
            <a:r>
              <a:rPr lang="en-US" altLang="zh-CN" sz="1200" kern="1200" dirty="0" smtClean="0">
                <a:solidFill>
                  <a:schemeClr val="tx1"/>
                </a:solidFill>
                <a:effectLst/>
                <a:latin typeface="+mn-lt"/>
                <a:ea typeface="+mn-ea"/>
                <a:cs typeface="+mn-cs"/>
              </a:rPr>
              <a:t>ETH </a:t>
            </a:r>
            <a:r>
              <a:rPr lang="zh-CN" altLang="en-US" sz="1200" kern="1200" dirty="0" smtClean="0">
                <a:solidFill>
                  <a:schemeClr val="tx1"/>
                </a:solidFill>
                <a:effectLst/>
                <a:latin typeface="+mn-lt"/>
                <a:ea typeface="+mn-ea"/>
                <a:cs typeface="+mn-cs"/>
              </a:rPr>
              <a:t>和一种</a:t>
            </a:r>
            <a:r>
              <a:rPr lang="en-US" altLang="zh-CN" sz="1200" kern="1200" dirty="0" smtClean="0">
                <a:solidFill>
                  <a:schemeClr val="tx1"/>
                </a:solidFill>
                <a:effectLst/>
                <a:latin typeface="+mn-lt"/>
                <a:ea typeface="+mn-ea"/>
                <a:cs typeface="+mn-cs"/>
              </a:rPr>
              <a:t>Token</a:t>
            </a:r>
            <a:r>
              <a:rPr lang="zh-CN" altLang="en-US" sz="1200" kern="1200" baseline="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如果你本来就</a:t>
            </a:r>
            <a:r>
              <a:rPr lang="en-US" altLang="zh-CN" sz="1200" kern="1200" dirty="0" smtClean="0">
                <a:solidFill>
                  <a:schemeClr val="tx1"/>
                </a:solidFill>
                <a:effectLst/>
                <a:latin typeface="+mn-lt"/>
                <a:ea typeface="+mn-ea"/>
                <a:cs typeface="+mn-cs"/>
              </a:rPr>
              <a:t>HODL ETH</a:t>
            </a:r>
            <a:r>
              <a:rPr lang="zh-CN" altLang="en-US" sz="1200" kern="1200" dirty="0" smtClean="0">
                <a:solidFill>
                  <a:schemeClr val="tx1"/>
                </a:solidFill>
                <a:effectLst/>
                <a:latin typeface="+mn-lt"/>
                <a:ea typeface="+mn-ea"/>
                <a:cs typeface="+mn-cs"/>
              </a:rPr>
              <a:t>和一种</a:t>
            </a:r>
            <a:r>
              <a:rPr lang="en-US" altLang="zh-CN" sz="1200" kern="1200" dirty="0" smtClean="0">
                <a:solidFill>
                  <a:schemeClr val="tx1"/>
                </a:solidFill>
                <a:effectLst/>
                <a:latin typeface="+mn-lt"/>
                <a:ea typeface="+mn-ea"/>
                <a:cs typeface="+mn-cs"/>
              </a:rPr>
              <a:t>Token</a:t>
            </a:r>
            <a:r>
              <a:rPr lang="zh-CN" altLang="en-US" sz="1200" kern="1200" dirty="0" smtClean="0">
                <a:solidFill>
                  <a:schemeClr val="tx1"/>
                </a:solidFill>
                <a:effectLst/>
                <a:latin typeface="+mn-lt"/>
                <a:ea typeface="+mn-ea"/>
                <a:cs typeface="+mn-cs"/>
              </a:rPr>
              <a:t>，而且相信这两者的相对价格短时间内不会有太大的变化，那你可以考虑将部分的</a:t>
            </a:r>
            <a:r>
              <a:rPr lang="en-US" altLang="zh-CN" sz="1200" kern="1200" dirty="0" smtClean="0">
                <a:solidFill>
                  <a:schemeClr val="tx1"/>
                </a:solidFill>
                <a:effectLst/>
                <a:latin typeface="+mn-lt"/>
                <a:ea typeface="+mn-ea"/>
                <a:cs typeface="+mn-cs"/>
              </a:rPr>
              <a:t>ETH</a:t>
            </a:r>
            <a:r>
              <a:rPr lang="zh-CN" altLang="en-US"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Token</a:t>
            </a:r>
            <a:r>
              <a:rPr lang="zh-CN" altLang="en-US" sz="1200" kern="1200" dirty="0" smtClean="0">
                <a:solidFill>
                  <a:schemeClr val="tx1"/>
                </a:solidFill>
                <a:effectLst/>
                <a:latin typeface="+mn-lt"/>
                <a:ea typeface="+mn-ea"/>
                <a:cs typeface="+mn-cs"/>
              </a:rPr>
              <a:t>放进</a:t>
            </a:r>
            <a:r>
              <a:rPr lang="en-US" altLang="zh-CN" sz="1200" kern="1200" dirty="0" err="1" smtClean="0">
                <a:solidFill>
                  <a:schemeClr val="tx1"/>
                </a:solidFill>
                <a:effectLst/>
                <a:latin typeface="+mn-lt"/>
                <a:ea typeface="+mn-ea"/>
                <a:cs typeface="+mn-cs"/>
              </a:rPr>
              <a:t>Uniswap</a:t>
            </a:r>
            <a:r>
              <a:rPr lang="zh-CN" altLang="en-US" sz="1200" kern="1200" dirty="0" smtClean="0">
                <a:solidFill>
                  <a:schemeClr val="tx1"/>
                </a:solidFill>
                <a:effectLst/>
                <a:latin typeface="+mn-lt"/>
                <a:ea typeface="+mn-ea"/>
                <a:cs typeface="+mn-cs"/>
              </a:rPr>
              <a:t>赚取被动收入，放进去的币随时都可以领回。</a:t>
            </a:r>
            <a:r>
              <a:rPr lang="zh-CN" altLang="en-US" dirty="0" smtClean="0"/>
              <a:t/>
            </a:r>
            <a:br>
              <a:rPr lang="zh-CN" altLang="en-US" dirty="0" smtClean="0"/>
            </a:br>
            <a:r>
              <a:rPr lang="zh-CN" altLang="en-US" dirty="0" smtClean="0"/>
              <a:t/>
            </a:r>
            <a:br>
              <a:rPr lang="zh-CN" altLang="en-US" dirty="0" smtClean="0"/>
            </a:br>
            <a:r>
              <a:rPr lang="zh-CN" altLang="en-US" sz="1200" kern="1200" dirty="0" smtClean="0">
                <a:solidFill>
                  <a:schemeClr val="tx1"/>
                </a:solidFill>
                <a:effectLst/>
                <a:latin typeface="+mn-lt"/>
                <a:ea typeface="+mn-ea"/>
                <a:cs typeface="+mn-cs"/>
              </a:rPr>
              <a:t>但是如果你觉得这个</a:t>
            </a:r>
            <a:r>
              <a:rPr lang="en-US" altLang="zh-CN" sz="1200" kern="1200" dirty="0" smtClean="0">
                <a:solidFill>
                  <a:schemeClr val="tx1"/>
                </a:solidFill>
                <a:effectLst/>
                <a:latin typeface="+mn-lt"/>
                <a:ea typeface="+mn-ea"/>
                <a:cs typeface="+mn-cs"/>
              </a:rPr>
              <a:t>Token</a:t>
            </a:r>
            <a:r>
              <a:rPr lang="zh-CN" altLang="en-US" sz="1200" kern="1200" dirty="0" smtClean="0">
                <a:solidFill>
                  <a:schemeClr val="tx1"/>
                </a:solidFill>
                <a:effectLst/>
                <a:latin typeface="+mn-lt"/>
                <a:ea typeface="+mn-ea"/>
                <a:cs typeface="+mn-cs"/>
              </a:rPr>
              <a:t>相对于</a:t>
            </a:r>
            <a:r>
              <a:rPr lang="en-US" altLang="zh-CN" sz="1200" kern="1200" dirty="0" smtClean="0">
                <a:solidFill>
                  <a:schemeClr val="tx1"/>
                </a:solidFill>
                <a:effectLst/>
                <a:latin typeface="+mn-lt"/>
                <a:ea typeface="+mn-ea"/>
                <a:cs typeface="+mn-cs"/>
              </a:rPr>
              <a:t>ETH</a:t>
            </a:r>
            <a:r>
              <a:rPr lang="zh-CN" altLang="en-US" sz="1200" kern="1200" dirty="0" smtClean="0">
                <a:solidFill>
                  <a:schemeClr val="tx1"/>
                </a:solidFill>
                <a:effectLst/>
                <a:latin typeface="+mn-lt"/>
                <a:ea typeface="+mn-ea"/>
                <a:cs typeface="+mn-cs"/>
              </a:rPr>
              <a:t>的价格可能在近期上涨或下跌很多，你放入</a:t>
            </a:r>
            <a:r>
              <a:rPr lang="en-US" altLang="zh-CN" sz="1200" kern="1200" dirty="0" err="1" smtClean="0">
                <a:solidFill>
                  <a:schemeClr val="tx1"/>
                </a:solidFill>
                <a:effectLst/>
                <a:latin typeface="+mn-lt"/>
                <a:ea typeface="+mn-ea"/>
                <a:cs typeface="+mn-cs"/>
              </a:rPr>
              <a:t>Uniswap</a:t>
            </a:r>
            <a:r>
              <a:rPr lang="zh-CN" altLang="en-US" sz="1200" kern="1200" dirty="0" smtClean="0">
                <a:solidFill>
                  <a:schemeClr val="tx1"/>
                </a:solidFill>
                <a:effectLst/>
                <a:latin typeface="+mn-lt"/>
                <a:ea typeface="+mn-ea"/>
                <a:cs typeface="+mn-cs"/>
              </a:rPr>
              <a:t>一段时间后再领回，领回的币的总价值可能比</a:t>
            </a:r>
            <a:r>
              <a:rPr lang="en-US" altLang="zh-CN" sz="1200" kern="1200" dirty="0" smtClean="0">
                <a:solidFill>
                  <a:schemeClr val="tx1"/>
                </a:solidFill>
                <a:effectLst/>
                <a:latin typeface="+mn-lt"/>
                <a:ea typeface="+mn-ea"/>
                <a:cs typeface="+mn-cs"/>
              </a:rPr>
              <a:t>HODL</a:t>
            </a:r>
            <a:r>
              <a:rPr lang="zh-CN" altLang="en-US" sz="1200" kern="1200" dirty="0" smtClean="0">
                <a:solidFill>
                  <a:schemeClr val="tx1"/>
                </a:solidFill>
                <a:effectLst/>
                <a:latin typeface="+mn-lt"/>
                <a:ea typeface="+mn-ea"/>
                <a:cs typeface="+mn-cs"/>
              </a:rPr>
              <a:t>的结果还低，原因我们在后续的文章会讲解。</a:t>
            </a:r>
            <a:r>
              <a:rPr lang="zh-CN" altLang="en-US" dirty="0" smtClean="0"/>
              <a:t/>
            </a:r>
            <a:br>
              <a:rPr lang="zh-CN" altLang="en-US" dirty="0" smtClean="0"/>
            </a:br>
            <a:r>
              <a:rPr lang="zh-CN" altLang="en-US" dirty="0" smtClean="0"/>
              <a:t/>
            </a:r>
            <a:br>
              <a:rPr lang="zh-CN" altLang="en-US" dirty="0" smtClean="0"/>
            </a:br>
            <a:r>
              <a:rPr lang="en-US" altLang="zh-CN" sz="1200" kern="1200" dirty="0" smtClean="0">
                <a:solidFill>
                  <a:schemeClr val="tx1"/>
                </a:solidFill>
                <a:effectLst/>
                <a:latin typeface="+mn-lt"/>
                <a:ea typeface="+mn-ea"/>
                <a:cs typeface="+mn-cs"/>
              </a:rPr>
              <a:t>3. </a:t>
            </a:r>
            <a:r>
              <a:rPr lang="zh-CN" altLang="en-US" sz="1200" kern="1200" dirty="0" smtClean="0">
                <a:solidFill>
                  <a:schemeClr val="tx1"/>
                </a:solidFill>
                <a:effectLst/>
                <a:latin typeface="+mn-lt"/>
                <a:ea typeface="+mn-ea"/>
                <a:cs typeface="+mn-cs"/>
              </a:rPr>
              <a:t>你发行了一种</a:t>
            </a:r>
            <a:r>
              <a:rPr lang="en-US" altLang="zh-CN" sz="1200" kern="1200" dirty="0" smtClean="0">
                <a:solidFill>
                  <a:schemeClr val="tx1"/>
                </a:solidFill>
                <a:effectLst/>
                <a:latin typeface="+mn-lt"/>
                <a:ea typeface="+mn-ea"/>
                <a:cs typeface="+mn-cs"/>
              </a:rPr>
              <a:t>Token</a:t>
            </a:r>
            <a:r>
              <a:rPr lang="zh-CN" altLang="en-US" sz="1200" kern="1200" dirty="0" smtClean="0">
                <a:solidFill>
                  <a:schemeClr val="tx1"/>
                </a:solidFill>
                <a:effectLst/>
                <a:latin typeface="+mn-lt"/>
                <a:ea typeface="+mn-ea"/>
                <a:cs typeface="+mn-cs"/>
              </a:rPr>
              <a:t>，想增加他的流动性那就帮你的</a:t>
            </a:r>
            <a:r>
              <a:rPr lang="en-US" altLang="zh-CN" sz="1200" kern="1200" dirty="0" smtClean="0">
                <a:solidFill>
                  <a:schemeClr val="tx1"/>
                </a:solidFill>
                <a:effectLst/>
                <a:latin typeface="+mn-lt"/>
                <a:ea typeface="+mn-ea"/>
                <a:cs typeface="+mn-cs"/>
              </a:rPr>
              <a:t>Token</a:t>
            </a:r>
            <a:r>
              <a:rPr lang="zh-CN" altLang="en-US" sz="1200" kern="1200" dirty="0" smtClean="0">
                <a:solidFill>
                  <a:schemeClr val="tx1"/>
                </a:solidFill>
                <a:effectLst/>
                <a:latin typeface="+mn-lt"/>
                <a:ea typeface="+mn-ea"/>
                <a:cs typeface="+mn-cs"/>
              </a:rPr>
              <a:t>创建一个</a:t>
            </a:r>
            <a:r>
              <a:rPr lang="en-US" altLang="zh-CN" sz="1200" kern="1200" dirty="0" err="1" smtClean="0">
                <a:solidFill>
                  <a:schemeClr val="tx1"/>
                </a:solidFill>
                <a:effectLst/>
                <a:latin typeface="+mn-lt"/>
                <a:ea typeface="+mn-ea"/>
                <a:cs typeface="+mn-cs"/>
              </a:rPr>
              <a:t>Uniswap</a:t>
            </a:r>
            <a:r>
              <a:rPr lang="zh-CN" altLang="en-US" sz="1200" kern="1200" dirty="0" smtClean="0">
                <a:solidFill>
                  <a:schemeClr val="tx1"/>
                </a:solidFill>
                <a:effectLst/>
                <a:latin typeface="+mn-lt"/>
                <a:ea typeface="+mn-ea"/>
                <a:cs typeface="+mn-cs"/>
              </a:rPr>
              <a:t>交易对，然后帮它</a:t>
            </a:r>
            <a:r>
              <a:rPr lang="en-US" altLang="zh-CN" sz="1200" kern="1200" dirty="0" smtClean="0">
                <a:solidFill>
                  <a:schemeClr val="tx1"/>
                </a:solidFill>
                <a:effectLst/>
                <a:latin typeface="+mn-lt"/>
                <a:ea typeface="+mn-ea"/>
                <a:cs typeface="+mn-cs"/>
              </a:rPr>
              <a:t>Add Liquidity</a:t>
            </a:r>
            <a:r>
              <a:rPr lang="zh-CN" altLang="en-US" sz="1200" kern="1200" dirty="0" smtClean="0">
                <a:solidFill>
                  <a:schemeClr val="tx1"/>
                </a:solidFill>
                <a:effectLst/>
                <a:latin typeface="+mn-lt"/>
                <a:ea typeface="+mn-ea"/>
                <a:cs typeface="+mn-cs"/>
              </a:rPr>
              <a:t>。</a:t>
            </a:r>
            <a:r>
              <a:rPr lang="zh-CN" altLang="en-US" dirty="0" smtClean="0"/>
              <a:t/>
            </a:r>
            <a:br>
              <a:rPr lang="zh-CN" altLang="en-US" dirty="0" smtClean="0"/>
            </a:br>
            <a:r>
              <a:rPr lang="en-US" altLang="zh-CN" sz="1200" kern="1200" dirty="0" smtClean="0">
                <a:solidFill>
                  <a:schemeClr val="tx1"/>
                </a:solidFill>
                <a:effectLst/>
                <a:latin typeface="+mn-lt"/>
                <a:ea typeface="+mn-ea"/>
                <a:cs typeface="+mn-cs"/>
              </a:rPr>
              <a:t>4. </a:t>
            </a:r>
            <a:r>
              <a:rPr lang="zh-CN" altLang="en-US" sz="1200" kern="1200" dirty="0" smtClean="0">
                <a:solidFill>
                  <a:schemeClr val="tx1"/>
                </a:solidFill>
                <a:effectLst/>
                <a:latin typeface="+mn-lt"/>
                <a:ea typeface="+mn-ea"/>
                <a:cs typeface="+mn-cs"/>
              </a:rPr>
              <a:t>你是智能合约开发者，想要在合约里取得币价或转换一种币为其它币例如你想要根据</a:t>
            </a:r>
            <a:r>
              <a:rPr lang="en-US" altLang="zh-CN" sz="1200" kern="1200" dirty="0" smtClean="0">
                <a:solidFill>
                  <a:schemeClr val="tx1"/>
                </a:solidFill>
                <a:effectLst/>
                <a:latin typeface="+mn-lt"/>
                <a:ea typeface="+mn-ea"/>
                <a:cs typeface="+mn-cs"/>
              </a:rPr>
              <a:t>ETH</a:t>
            </a:r>
            <a:r>
              <a:rPr lang="zh-CN" altLang="en-US" sz="1200" kern="1200" dirty="0" smtClean="0">
                <a:solidFill>
                  <a:schemeClr val="tx1"/>
                </a:solidFill>
                <a:effectLst/>
                <a:latin typeface="+mn-lt"/>
                <a:ea typeface="+mn-ea"/>
                <a:cs typeface="+mn-cs"/>
              </a:rPr>
              <a:t>当下的价格决定收发多少</a:t>
            </a:r>
            <a:r>
              <a:rPr lang="en-US" altLang="zh-CN" sz="1200" kern="1200" dirty="0" smtClean="0">
                <a:solidFill>
                  <a:schemeClr val="tx1"/>
                </a:solidFill>
                <a:effectLst/>
                <a:latin typeface="+mn-lt"/>
                <a:ea typeface="+mn-ea"/>
                <a:cs typeface="+mn-cs"/>
              </a:rPr>
              <a:t>ETH</a:t>
            </a:r>
            <a:r>
              <a:rPr lang="zh-CN" altLang="en-US" sz="1200" kern="1200" dirty="0" smtClean="0">
                <a:solidFill>
                  <a:schemeClr val="tx1"/>
                </a:solidFill>
                <a:effectLst/>
                <a:latin typeface="+mn-lt"/>
                <a:ea typeface="+mn-ea"/>
                <a:cs typeface="+mn-cs"/>
              </a:rPr>
              <a:t>，或直接把</a:t>
            </a:r>
            <a:r>
              <a:rPr lang="en-US" altLang="zh-CN" sz="1200" kern="1200" dirty="0" smtClean="0">
                <a:solidFill>
                  <a:schemeClr val="tx1"/>
                </a:solidFill>
                <a:effectLst/>
                <a:latin typeface="+mn-lt"/>
                <a:ea typeface="+mn-ea"/>
                <a:cs typeface="+mn-cs"/>
              </a:rPr>
              <a:t>ETH</a:t>
            </a:r>
            <a:r>
              <a:rPr lang="zh-CN" altLang="en-US" sz="1200" kern="1200" dirty="0" smtClean="0">
                <a:solidFill>
                  <a:schemeClr val="tx1"/>
                </a:solidFill>
                <a:effectLst/>
                <a:latin typeface="+mn-lt"/>
                <a:ea typeface="+mn-ea"/>
                <a:cs typeface="+mn-cs"/>
              </a:rPr>
              <a:t>换成稳定币，那你可以去接链上的</a:t>
            </a:r>
            <a:r>
              <a:rPr lang="en-US" altLang="zh-CN" sz="1200" kern="1200" dirty="0" err="1" smtClean="0">
                <a:solidFill>
                  <a:schemeClr val="tx1"/>
                </a:solidFill>
                <a:effectLst/>
                <a:latin typeface="+mn-lt"/>
                <a:ea typeface="+mn-ea"/>
                <a:cs typeface="+mn-cs"/>
              </a:rPr>
              <a:t>Uniswap</a:t>
            </a:r>
            <a:r>
              <a:rPr lang="en-US" altLang="zh-CN" sz="1200" kern="1200" dirty="0" smtClean="0">
                <a:solidFill>
                  <a:schemeClr val="tx1"/>
                </a:solidFill>
                <a:effectLst/>
                <a:latin typeface="+mn-lt"/>
                <a:ea typeface="+mn-ea"/>
                <a:cs typeface="+mn-cs"/>
              </a:rPr>
              <a:t> exchange contract</a:t>
            </a:r>
            <a:r>
              <a:rPr lang="zh-CN" altLang="en-US" sz="1200" kern="1200" dirty="0" smtClean="0">
                <a:solidFill>
                  <a:schemeClr val="tx1"/>
                </a:solidFill>
                <a:effectLst/>
                <a:latin typeface="+mn-lt"/>
                <a:ea typeface="+mn-ea"/>
                <a:cs typeface="+mn-cs"/>
              </a:rPr>
              <a:t>，合约介面在此。</a:t>
            </a:r>
            <a:endParaRPr lang="en-US" altLang="zh-CN" dirty="0">
              <a:ea typeface="SimSun" pitchFamily="2" charset="-122"/>
            </a:endParaRPr>
          </a:p>
        </p:txBody>
      </p:sp>
      <p:sp>
        <p:nvSpPr>
          <p:cNvPr id="8602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ea typeface="SimSun" pitchFamily="2" charset="-122"/>
              </a:rPr>
              <a:t>13</a:t>
            </a:fld>
            <a:endParaRPr lang="en-US" altLang="zh-CN" dirty="0">
              <a:ea typeface="SimSun" pitchFamily="2" charset="-122"/>
            </a:endParaRPr>
          </a:p>
        </p:txBody>
      </p:sp>
    </p:spTree>
    <p:extLst>
      <p:ext uri="{BB962C8B-B14F-4D97-AF65-F5344CB8AC3E}">
        <p14:creationId xmlns:p14="http://schemas.microsoft.com/office/powerpoint/2010/main" val="1416700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481013" y="1279525"/>
            <a:ext cx="6140450" cy="3454400"/>
          </a:xfrm>
          <a:ln>
            <a:solidFill>
              <a:srgbClr val="000000">
                <a:alpha val="100000"/>
              </a:srgbClr>
            </a:solidFill>
            <a:miter lim="800000"/>
          </a:ln>
        </p:spPr>
      </p:sp>
      <p:sp>
        <p:nvSpPr>
          <p:cNvPr id="86019" name="Notes Placeholder 2"/>
          <p:cNvSpPr>
            <a:spLocks noGrp="1"/>
          </p:cNvSpPr>
          <p:nvPr>
            <p:ph type="body" idx="1"/>
          </p:nvPr>
        </p:nvSpPr>
        <p:spPr>
          <a:noFill/>
          <a:ln>
            <a:noFill/>
          </a:ln>
        </p:spPr>
        <p:txBody>
          <a:bodyPr wrap="square" lIns="91440" tIns="45720" rIns="91440" bIns="45720" anchor="t"/>
          <a:lstStyle/>
          <a:p>
            <a:r>
              <a:rPr lang="zh-CN" altLang="en-US" dirty="0" smtClean="0"/>
              <a:t>它主要由两部分组成，一个是</a:t>
            </a:r>
            <a:r>
              <a:rPr lang="en-US" altLang="zh-CN" dirty="0" err="1" smtClean="0"/>
              <a:t>EtherDelta</a:t>
            </a:r>
            <a:r>
              <a:rPr lang="zh-CN" altLang="en-US" dirty="0" smtClean="0"/>
              <a:t>网站，另一个是</a:t>
            </a:r>
            <a:r>
              <a:rPr lang="en-US" altLang="zh-CN" dirty="0" err="1" smtClean="0"/>
              <a:t>etherdelta</a:t>
            </a:r>
            <a:r>
              <a:rPr lang="zh-CN" altLang="en-US" dirty="0" smtClean="0"/>
              <a:t>智能合约。</a:t>
            </a:r>
            <a:br>
              <a:rPr lang="zh-CN" altLang="en-US" dirty="0" smtClean="0"/>
            </a:br>
            <a:r>
              <a:rPr lang="en-US" altLang="zh-CN" dirty="0" err="1" smtClean="0"/>
              <a:t>Etherdelta</a:t>
            </a:r>
            <a:r>
              <a:rPr lang="zh-CN" altLang="en-US" dirty="0" smtClean="0"/>
              <a:t>智能合约是部署于以太坊上的特定版本地址智能合约。合约中主要实现了用户资产托管登记簿和订单簿。</a:t>
            </a:r>
            <a:endParaRPr lang="en-US" altLang="zh-CN" dirty="0" smtClean="0"/>
          </a:p>
          <a:p>
            <a:r>
              <a:rPr lang="zh-CN" altLang="en-US" dirty="0" smtClean="0"/>
              <a:t>订单簿中以代币为维度维护了所有当前所有成交挂单和未成交挂单。用户资产登记簿主要是维护了用户的代币资产和支持成交挂单的资产清算。</a:t>
            </a:r>
          </a:p>
          <a:p>
            <a:r>
              <a:rPr lang="zh-CN" altLang="en-US" dirty="0" smtClean="0"/>
              <a:t>由于</a:t>
            </a:r>
            <a:r>
              <a:rPr lang="en-US" altLang="zh-CN" dirty="0" err="1" smtClean="0"/>
              <a:t>EtherDelta</a:t>
            </a:r>
            <a:r>
              <a:rPr lang="zh-CN" altLang="en-US" dirty="0" smtClean="0"/>
              <a:t>是交易驱动的模式，所以用户的所有操作都需要普通的以太坊交易来触发。</a:t>
            </a:r>
            <a:endParaRPr lang="en-US" altLang="zh-CN" dirty="0" smtClean="0"/>
          </a:p>
          <a:p>
            <a:r>
              <a:rPr lang="zh-CN" altLang="en-US" dirty="0" smtClean="0"/>
              <a:t>因此，用户需要依赖以太坊钱包工具来执行交易指令，譬如</a:t>
            </a:r>
            <a:r>
              <a:rPr lang="en-US" altLang="zh-CN" dirty="0" err="1" smtClean="0"/>
              <a:t>MetaMask</a:t>
            </a:r>
            <a:r>
              <a:rPr lang="zh-CN" altLang="en-US" dirty="0" smtClean="0"/>
              <a:t>钱包。一个正常的流程可能是这样的：</a:t>
            </a:r>
          </a:p>
          <a:p>
            <a:endParaRPr lang="en-US" altLang="zh-CN" dirty="0" smtClean="0"/>
          </a:p>
          <a:p>
            <a:r>
              <a:rPr lang="en-US" altLang="zh-CN" dirty="0" smtClean="0"/>
              <a:t>1</a:t>
            </a:r>
            <a:r>
              <a:rPr lang="zh-CN" altLang="en-US" dirty="0" smtClean="0"/>
              <a:t>、充值。用户通过钱包工具向以太坊</a:t>
            </a:r>
            <a:r>
              <a:rPr lang="en-US" altLang="zh-CN" dirty="0" err="1" smtClean="0"/>
              <a:t>etherdelta</a:t>
            </a:r>
            <a:r>
              <a:rPr lang="zh-CN" altLang="en-US" dirty="0" smtClean="0"/>
              <a:t>合约发起充值函数调用。该交易会将代币资产转账至合约，</a:t>
            </a:r>
            <a:endParaRPr lang="en-US" altLang="zh-CN" dirty="0" smtClean="0"/>
          </a:p>
          <a:p>
            <a:r>
              <a:rPr lang="en-US" altLang="zh-CN" dirty="0" err="1" smtClean="0"/>
              <a:t>etherdelta</a:t>
            </a:r>
            <a:r>
              <a:rPr lang="zh-CN" altLang="en-US" dirty="0" smtClean="0"/>
              <a:t>合约会对该笔转让资产进行接收和登记托管于资产簿中。</a:t>
            </a:r>
          </a:p>
          <a:p>
            <a:endParaRPr lang="en-US" altLang="zh-CN" dirty="0" smtClean="0"/>
          </a:p>
          <a:p>
            <a:r>
              <a:rPr lang="en-US" altLang="zh-CN" dirty="0" smtClean="0"/>
              <a:t>2</a:t>
            </a:r>
            <a:r>
              <a:rPr lang="zh-CN" altLang="en-US" dirty="0" smtClean="0"/>
              <a:t>、挂单交易。用户在网站挂单列表中相中一笔挂单符合成交预期，则在网站上取得该挂单相关信息，组成交易指令，</a:t>
            </a:r>
            <a:endParaRPr lang="en-US" altLang="zh-CN" dirty="0" smtClean="0"/>
          </a:p>
          <a:p>
            <a:r>
              <a:rPr lang="zh-CN" altLang="en-US" dirty="0" smtClean="0"/>
              <a:t>并通过钱包工具对交易指令进行签名，并通过网站向以太坊网络广播。以太坊</a:t>
            </a:r>
            <a:r>
              <a:rPr lang="en-US" altLang="zh-CN" dirty="0" err="1" smtClean="0"/>
              <a:t>etherdelta</a:t>
            </a:r>
            <a:r>
              <a:rPr lang="zh-CN" altLang="en-US" dirty="0" smtClean="0"/>
              <a:t>合约执行交易指令，</a:t>
            </a:r>
            <a:endParaRPr lang="en-US" altLang="zh-CN" dirty="0" smtClean="0"/>
          </a:p>
          <a:p>
            <a:r>
              <a:rPr lang="zh-CN" altLang="en-US" dirty="0" smtClean="0"/>
              <a:t>对相关代币比例进行计算和交易费用计算，如果订单正常成交，则会进行买卖双方的订单清算，并更新到用户资产登记薄中。</a:t>
            </a:r>
          </a:p>
          <a:p>
            <a:endParaRPr lang="en-US" altLang="zh-CN" dirty="0" smtClean="0"/>
          </a:p>
          <a:p>
            <a:r>
              <a:rPr lang="en-US" altLang="zh-CN" dirty="0" smtClean="0"/>
              <a:t>3</a:t>
            </a:r>
            <a:r>
              <a:rPr lang="zh-CN" altLang="en-US" dirty="0" smtClean="0"/>
              <a:t>、提现。用户通过钱包工具向以太坊</a:t>
            </a:r>
            <a:r>
              <a:rPr lang="en-US" altLang="zh-CN" dirty="0" err="1" smtClean="0"/>
              <a:t>etherdelta</a:t>
            </a:r>
            <a:r>
              <a:rPr lang="zh-CN" altLang="en-US" dirty="0" smtClean="0"/>
              <a:t>合约发起提现函数调用。该交易会将代币资产从合约转账至用户个人账户地址，</a:t>
            </a:r>
            <a:r>
              <a:rPr lang="en-US" altLang="zh-CN" dirty="0" err="1" smtClean="0"/>
              <a:t>etherdelta</a:t>
            </a:r>
            <a:r>
              <a:rPr lang="zh-CN" altLang="en-US" dirty="0" smtClean="0"/>
              <a:t>合约会对该笔转让资产更新至资产簿中。</a:t>
            </a:r>
            <a:endParaRPr lang="en-US" altLang="zh-CN" dirty="0" smtClean="0"/>
          </a:p>
          <a:p>
            <a:endParaRPr lang="zh-CN" altLang="en-US" dirty="0" smtClean="0"/>
          </a:p>
          <a:p>
            <a:r>
              <a:rPr lang="en-US" altLang="zh-CN" dirty="0" err="1" smtClean="0"/>
              <a:t>EtherDelta</a:t>
            </a:r>
            <a:r>
              <a:rPr lang="zh-CN" altLang="en-US" dirty="0" smtClean="0"/>
              <a:t>技术实现的核心主要有两点，其一是智能合约的资产托管，它保障了去中心化去信任化的资产安全交易，</a:t>
            </a:r>
            <a:endParaRPr lang="en-US" altLang="zh-CN" dirty="0" smtClean="0"/>
          </a:p>
          <a:p>
            <a:r>
              <a:rPr lang="zh-CN" altLang="en-US" dirty="0" smtClean="0"/>
              <a:t>用户资产只会在用户私有账户和托管合约中转移，并且只能由用户自己发起。</a:t>
            </a:r>
          </a:p>
          <a:p>
            <a:r>
              <a:rPr lang="zh-CN" altLang="en-US" dirty="0" smtClean="0"/>
              <a:t>其二是交易驱动的模式，任何的资产操作和交易操作都是通过以太坊交易来驱动，也因此导致了交易速度慢，</a:t>
            </a:r>
            <a:endParaRPr lang="en-US" altLang="zh-CN" dirty="0" smtClean="0"/>
          </a:p>
          <a:p>
            <a:r>
              <a:rPr lang="zh-CN" altLang="en-US" dirty="0" smtClean="0"/>
              <a:t>交易深度不够，交易费用高，交易列表更新不及时，交易序号无效，交易重复，</a:t>
            </a:r>
            <a:endParaRPr lang="en-US" altLang="zh-CN" dirty="0" smtClean="0"/>
          </a:p>
          <a:p>
            <a:r>
              <a:rPr lang="zh-CN" altLang="en-US" dirty="0" smtClean="0"/>
              <a:t>交易不能合并成交等等被用户诟病的问题。</a:t>
            </a:r>
            <a:endParaRPr lang="zh-CN" altLang="en-US" dirty="0"/>
          </a:p>
        </p:txBody>
      </p:sp>
      <p:sp>
        <p:nvSpPr>
          <p:cNvPr id="8602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ea typeface="SimSun" pitchFamily="2" charset="-122"/>
              </a:rPr>
              <a:t>14</a:t>
            </a:fld>
            <a:endParaRPr lang="en-US" altLang="zh-CN" dirty="0">
              <a:ea typeface="SimSun" pitchFamily="2" charset="-122"/>
            </a:endParaRPr>
          </a:p>
        </p:txBody>
      </p:sp>
    </p:spTree>
    <p:extLst>
      <p:ext uri="{BB962C8B-B14F-4D97-AF65-F5344CB8AC3E}">
        <p14:creationId xmlns:p14="http://schemas.microsoft.com/office/powerpoint/2010/main" val="1454162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481013" y="1279525"/>
            <a:ext cx="6140450" cy="3454400"/>
          </a:xfrm>
          <a:ln>
            <a:solidFill>
              <a:srgbClr val="000000">
                <a:alpha val="100000"/>
              </a:srgbClr>
            </a:solidFill>
            <a:miter lim="800000"/>
          </a:ln>
        </p:spPr>
      </p:sp>
      <p:sp>
        <p:nvSpPr>
          <p:cNvPr id="86019" name="Notes Placeholder 2"/>
          <p:cNvSpPr>
            <a:spLocks noGrp="1"/>
          </p:cNvSpPr>
          <p:nvPr>
            <p:ph type="body" idx="1"/>
          </p:nvPr>
        </p:nvSpPr>
        <p:spPr>
          <a:noFill/>
          <a:ln>
            <a:noFill/>
          </a:ln>
        </p:spPr>
        <p:txBody>
          <a:bodyPr wrap="square" lIns="91440" tIns="45720" rIns="91440" bIns="45720" anchor="t"/>
          <a:lstStyle/>
          <a:p>
            <a:r>
              <a:rPr lang="en-US" sz="1200" kern="1200" dirty="0" smtClean="0">
                <a:solidFill>
                  <a:schemeClr val="tx1"/>
                </a:solidFill>
                <a:effectLst/>
                <a:latin typeface="+mn-lt"/>
                <a:ea typeface="+mn-ea"/>
                <a:cs typeface="+mn-cs"/>
              </a:rPr>
              <a:t>Maker approves the decentralized exchange (DEX) contract to access their balance of Token A2. </a:t>
            </a:r>
          </a:p>
          <a:p>
            <a:r>
              <a:rPr lang="en-US" sz="1200" kern="1200" dirty="0" smtClean="0">
                <a:solidFill>
                  <a:schemeClr val="tx1"/>
                </a:solidFill>
                <a:effectLst/>
                <a:latin typeface="+mn-lt"/>
                <a:ea typeface="+mn-ea"/>
                <a:cs typeface="+mn-cs"/>
              </a:rPr>
              <a:t>Maker creates an order to exchange Token A for Token B, specifying a desired exchange rate, expiration time (beyond which the order cannot be filled), and signs the order with their private </a:t>
            </a:r>
          </a:p>
          <a:p>
            <a:r>
              <a:rPr lang="en-US" sz="1200" kern="1200" dirty="0" smtClean="0">
                <a:solidFill>
                  <a:schemeClr val="tx1"/>
                </a:solidFill>
                <a:effectLst/>
                <a:latin typeface="+mn-lt"/>
                <a:ea typeface="+mn-ea"/>
                <a:cs typeface="+mn-cs"/>
              </a:rPr>
              <a:t>key. </a:t>
            </a:r>
          </a:p>
          <a:p>
            <a:r>
              <a:rPr lang="en-US" sz="1200" kern="1200" dirty="0" smtClean="0">
                <a:solidFill>
                  <a:schemeClr val="tx1"/>
                </a:solidFill>
                <a:effectLst/>
                <a:latin typeface="+mn-lt"/>
                <a:ea typeface="+mn-ea"/>
                <a:cs typeface="+mn-cs"/>
              </a:rPr>
              <a:t>Maker broadcasts the order over any arbitrary communication medium. </a:t>
            </a:r>
          </a:p>
          <a:p>
            <a:r>
              <a:rPr lang="en-US" sz="1200" kern="1200" dirty="0" smtClean="0">
                <a:solidFill>
                  <a:schemeClr val="tx1"/>
                </a:solidFill>
                <a:effectLst/>
                <a:latin typeface="+mn-lt"/>
                <a:ea typeface="+mn-ea"/>
                <a:cs typeface="+mn-cs"/>
              </a:rPr>
              <a:t>Taker intercepts the order and decides that they would like to fill it. </a:t>
            </a:r>
          </a:p>
          <a:p>
            <a:r>
              <a:rPr lang="en-US" sz="1200" kern="1200" dirty="0" smtClean="0">
                <a:solidFill>
                  <a:schemeClr val="tx1"/>
                </a:solidFill>
                <a:effectLst/>
                <a:latin typeface="+mn-lt"/>
                <a:ea typeface="+mn-ea"/>
                <a:cs typeface="+mn-cs"/>
              </a:rPr>
              <a:t>Taker approves the DEX contract to access their balance of Token B. </a:t>
            </a:r>
          </a:p>
          <a:p>
            <a:r>
              <a:rPr lang="en-US" sz="1200" kern="1200" dirty="0" smtClean="0">
                <a:solidFill>
                  <a:schemeClr val="tx1"/>
                </a:solidFill>
                <a:effectLst/>
                <a:latin typeface="+mn-lt"/>
                <a:ea typeface="+mn-ea"/>
                <a:cs typeface="+mn-cs"/>
              </a:rPr>
              <a:t>Taker submits the makers signed order to the DEX contract. </a:t>
            </a:r>
          </a:p>
          <a:p>
            <a:r>
              <a:rPr lang="en-US" sz="1200" kern="1200" dirty="0" smtClean="0">
                <a:solidFill>
                  <a:schemeClr val="tx1"/>
                </a:solidFill>
                <a:effectLst/>
                <a:latin typeface="+mn-lt"/>
                <a:ea typeface="+mn-ea"/>
                <a:cs typeface="+mn-cs"/>
              </a:rPr>
              <a:t>The DEX contract authenticates makers signature, verifies that the order has not expired, verifies </a:t>
            </a:r>
          </a:p>
          <a:p>
            <a:r>
              <a:rPr lang="en-US" sz="1200" kern="1200" dirty="0" smtClean="0">
                <a:solidFill>
                  <a:schemeClr val="tx1"/>
                </a:solidFill>
                <a:effectLst/>
                <a:latin typeface="+mn-lt"/>
                <a:ea typeface="+mn-ea"/>
                <a:cs typeface="+mn-cs"/>
              </a:rPr>
              <a:t>that the order has not already been filled, then transfers tokens between the two parties at the specified exchange rate. </a:t>
            </a:r>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r>
              <a:rPr lang="en-US" altLang="zh-CN" dirty="0" smtClean="0"/>
              <a:t>1. </a:t>
            </a:r>
            <a:r>
              <a:rPr lang="en-US" altLang="zh-CN" dirty="0" err="1" smtClean="0"/>
              <a:t>Relayer</a:t>
            </a:r>
            <a:r>
              <a:rPr lang="zh-CN" altLang="en-US" dirty="0" smtClean="0"/>
              <a:t>引用收费表和他们用来收取交易费用的地址。</a:t>
            </a:r>
            <a:br>
              <a:rPr lang="zh-CN" altLang="en-US" dirty="0" smtClean="0"/>
            </a:br>
            <a:r>
              <a:rPr lang="en-US" altLang="zh-CN" dirty="0" smtClean="0"/>
              <a:t>2.</a:t>
            </a:r>
            <a:r>
              <a:rPr lang="en-US" altLang="zh-CN" baseline="0" dirty="0" smtClean="0"/>
              <a:t> maker</a:t>
            </a:r>
            <a:r>
              <a:rPr lang="zh-CN" altLang="en-US" dirty="0" smtClean="0"/>
              <a:t>创建订单，将</a:t>
            </a:r>
            <a:r>
              <a:rPr lang="en-US" altLang="zh-CN" dirty="0" err="1" smtClean="0"/>
              <a:t>feeA</a:t>
            </a:r>
            <a:r>
              <a:rPr lang="zh-CN" altLang="en-US" dirty="0" smtClean="0"/>
              <a:t>和</a:t>
            </a:r>
            <a:r>
              <a:rPr lang="en-US" altLang="zh-CN" dirty="0" err="1" smtClean="0"/>
              <a:t>feeB</a:t>
            </a:r>
            <a:r>
              <a:rPr lang="zh-CN" altLang="en-US" dirty="0" smtClean="0"/>
              <a:t>设置为满足</a:t>
            </a:r>
            <a:r>
              <a:rPr lang="en-US" altLang="zh-CN" dirty="0" err="1" smtClean="0"/>
              <a:t>Relayer</a:t>
            </a:r>
            <a:r>
              <a:rPr lang="zh-CN" altLang="en-US" dirty="0" smtClean="0"/>
              <a:t>收费时间表的值，将</a:t>
            </a:r>
            <a:r>
              <a:rPr lang="en-US" altLang="zh-CN" dirty="0" err="1" smtClean="0"/>
              <a:t>feeRecipient</a:t>
            </a:r>
            <a:r>
              <a:rPr lang="zh-CN" altLang="en-US" dirty="0" smtClean="0"/>
              <a:t>设置为</a:t>
            </a:r>
            <a:r>
              <a:rPr lang="en-US" altLang="zh-CN" dirty="0" err="1" smtClean="0"/>
              <a:t>Relayer</a:t>
            </a:r>
            <a:r>
              <a:rPr lang="zh-CN" altLang="en-US" dirty="0" smtClean="0"/>
              <a:t>希望的收件人地址并使用其私钥签署订单。</a:t>
            </a:r>
            <a:br>
              <a:rPr lang="zh-CN" altLang="en-US" dirty="0" smtClean="0"/>
            </a:br>
            <a:r>
              <a:rPr lang="en-US" altLang="zh-CN" dirty="0" smtClean="0"/>
              <a:t>3.</a:t>
            </a:r>
            <a:r>
              <a:rPr lang="zh-CN" altLang="en-US" baseline="0" dirty="0" smtClean="0"/>
              <a:t> </a:t>
            </a:r>
            <a:r>
              <a:rPr lang="en-US" altLang="zh-CN" baseline="0" dirty="0" smtClean="0"/>
              <a:t>maker</a:t>
            </a:r>
            <a:r>
              <a:rPr lang="zh-CN" altLang="en-US" dirty="0" smtClean="0"/>
              <a:t>将签名的订单传送给</a:t>
            </a:r>
            <a:r>
              <a:rPr lang="en-US" altLang="zh-CN" dirty="0" err="1" smtClean="0"/>
              <a:t>Relayer</a:t>
            </a:r>
            <a:r>
              <a:rPr lang="zh-CN" altLang="en-US" dirty="0" smtClean="0"/>
              <a:t>。</a:t>
            </a:r>
            <a:br>
              <a:rPr lang="zh-CN" altLang="en-US" dirty="0" smtClean="0"/>
            </a:br>
            <a:r>
              <a:rPr lang="en-US" altLang="zh-CN" dirty="0" smtClean="0"/>
              <a:t>4.</a:t>
            </a:r>
            <a:r>
              <a:rPr lang="zh-CN" altLang="en-US" dirty="0" smtClean="0"/>
              <a:t> </a:t>
            </a:r>
            <a:r>
              <a:rPr lang="en-US" altLang="zh-CN" dirty="0" err="1" smtClean="0"/>
              <a:t>relayer</a:t>
            </a:r>
            <a:r>
              <a:rPr lang="zh-CN" altLang="en-US" dirty="0" smtClean="0"/>
              <a:t>收到订单，检查订单是否有效，并提供所需的费用。如果订单无效或不符合</a:t>
            </a:r>
            <a:r>
              <a:rPr lang="en-US" altLang="zh-CN" dirty="0" err="1" smtClean="0"/>
              <a:t>Relayer</a:t>
            </a:r>
            <a:r>
              <a:rPr lang="zh-CN" altLang="en-US" dirty="0" smtClean="0"/>
              <a:t>的要求，订单将被拒绝。如果订单令人满意，则继续将订单张贴到他们的订单。</a:t>
            </a:r>
            <a:br>
              <a:rPr lang="zh-CN" altLang="en-US" dirty="0" smtClean="0"/>
            </a:br>
            <a:r>
              <a:rPr lang="en-US" altLang="zh-CN" dirty="0" smtClean="0"/>
              <a:t>5. Takers</a:t>
            </a:r>
            <a:r>
              <a:rPr lang="zh-CN" altLang="en-US" dirty="0" smtClean="0"/>
              <a:t>查看</a:t>
            </a:r>
            <a:r>
              <a:rPr lang="en-US" altLang="zh-CN" dirty="0" err="1" smtClean="0"/>
              <a:t>relayer</a:t>
            </a:r>
            <a:r>
              <a:rPr lang="zh-CN" altLang="en-US" dirty="0" smtClean="0"/>
              <a:t>上的订单表，挑选要吃的单，</a:t>
            </a:r>
            <a:endParaRPr lang="en-US" altLang="zh-CN" dirty="0" smtClean="0"/>
          </a:p>
          <a:p>
            <a:r>
              <a:rPr lang="en-US" altLang="zh-CN" dirty="0" smtClean="0"/>
              <a:t>6. Taker</a:t>
            </a:r>
            <a:r>
              <a:rPr lang="zh-CN" altLang="en-US" dirty="0" smtClean="0"/>
              <a:t>通过将订单</a:t>
            </a:r>
            <a:r>
              <a:rPr lang="en-US" altLang="zh-CN" dirty="0" smtClean="0"/>
              <a:t>(</a:t>
            </a:r>
            <a:r>
              <a:rPr lang="zh-CN" altLang="en-US" dirty="0" smtClean="0"/>
              <a:t>包括</a:t>
            </a:r>
            <a:r>
              <a:rPr lang="en-US" altLang="zh-CN" dirty="0" smtClean="0"/>
              <a:t>maker</a:t>
            </a:r>
            <a:r>
              <a:rPr lang="zh-CN" altLang="en-US" dirty="0" smtClean="0"/>
              <a:t>的挂单</a:t>
            </a:r>
            <a:r>
              <a:rPr lang="en-US" altLang="zh-CN" dirty="0" smtClean="0"/>
              <a:t>)</a:t>
            </a:r>
            <a:r>
              <a:rPr lang="zh-CN" altLang="en-US" dirty="0" smtClean="0"/>
              <a:t>提交给以太坊区块链上的交换合约来结算挂单和吃单</a:t>
            </a:r>
            <a:endParaRPr lang="en-US" altLang="zh-CN" dirty="0" smtClean="0"/>
          </a:p>
          <a:p>
            <a:endParaRPr lang="en-US" altLang="zh-CN" dirty="0" smtClean="0">
              <a:ea typeface="SimSun" pitchFamily="2" charset="-122"/>
            </a:endParaRPr>
          </a:p>
          <a:p>
            <a:r>
              <a:rPr lang="zh-CN" altLang="en-US" dirty="0" smtClean="0"/>
              <a:t>官网上虽然有落地项目，</a:t>
            </a:r>
            <a:r>
              <a:rPr lang="en-US" altLang="zh-CN" dirty="0" err="1" smtClean="0"/>
              <a:t>relayer</a:t>
            </a:r>
            <a:r>
              <a:rPr lang="zh-CN" altLang="en-US" dirty="0" smtClean="0"/>
              <a:t>数量有增加，但是对于整个生态系统来说还是过少，点进去查看各项目官网，</a:t>
            </a:r>
            <a:endParaRPr lang="en-US" altLang="zh-CN" dirty="0" smtClean="0"/>
          </a:p>
          <a:p>
            <a:r>
              <a:rPr lang="zh-CN" altLang="en-US" dirty="0" smtClean="0"/>
              <a:t>订单池还未形成规模，订单零散稀少，且现落地项目并无突出知名的，毕竟还缺少资本的推动，去中心化交易所的未来发展还有很长一段路要走。</a:t>
            </a:r>
            <a:endParaRPr lang="en-US" altLang="zh-CN" dirty="0" smtClean="0"/>
          </a:p>
          <a:p>
            <a:endParaRPr lang="zh-CN" altLang="en-US" dirty="0" smtClean="0"/>
          </a:p>
          <a:p>
            <a:r>
              <a:rPr lang="en-US" altLang="zh-CN" dirty="0" smtClean="0"/>
              <a:t>(3) </a:t>
            </a:r>
            <a:r>
              <a:rPr lang="zh-CN" altLang="en-US" dirty="0" smtClean="0"/>
              <a:t>仅支持</a:t>
            </a:r>
            <a:r>
              <a:rPr lang="en-US" altLang="zh-CN" dirty="0" smtClean="0"/>
              <a:t>ERC20</a:t>
            </a:r>
            <a:r>
              <a:rPr lang="zh-CN" altLang="en-US" dirty="0" smtClean="0"/>
              <a:t>代币交易</a:t>
            </a:r>
          </a:p>
          <a:p>
            <a:r>
              <a:rPr lang="zh-CN" altLang="en-US" dirty="0" smtClean="0"/>
              <a:t>由于</a:t>
            </a:r>
            <a:r>
              <a:rPr lang="en-US" altLang="zh-CN" dirty="0" smtClean="0"/>
              <a:t>0x</a:t>
            </a:r>
            <a:r>
              <a:rPr lang="zh-CN" altLang="en-US" dirty="0" smtClean="0"/>
              <a:t>协议仅支持</a:t>
            </a:r>
            <a:r>
              <a:rPr lang="en-US" altLang="zh-CN" dirty="0" smtClean="0"/>
              <a:t>ERC20</a:t>
            </a:r>
            <a:r>
              <a:rPr lang="zh-CN" altLang="en-US" dirty="0" smtClean="0"/>
              <a:t>代币交易，因此未来的发展完全依附在以太坊生态能否继续健康发展，如果以太坊的生态系统被完全替代，则</a:t>
            </a:r>
            <a:r>
              <a:rPr lang="en-US" altLang="zh-CN" dirty="0" smtClean="0"/>
              <a:t>0x</a:t>
            </a:r>
            <a:r>
              <a:rPr lang="zh-CN" altLang="en-US" dirty="0" smtClean="0"/>
              <a:t>协议也会跟着陨落。</a:t>
            </a:r>
            <a:endParaRPr lang="en-US" altLang="zh-CN" dirty="0" smtClean="0"/>
          </a:p>
          <a:p>
            <a:endParaRPr lang="en-US" altLang="zh-CN" dirty="0" smtClean="0"/>
          </a:p>
          <a:p>
            <a:pPr fontAlgn="base"/>
            <a:r>
              <a:rPr lang="zh-CN" altLang="en-US" b="1" dirty="0" smtClean="0">
                <a:effectLst/>
              </a:rPr>
              <a:t>取消缓慢：</a:t>
            </a:r>
            <a:r>
              <a:rPr lang="zh-CN" altLang="en-US" dirty="0" smtClean="0">
                <a:effectLst/>
              </a:rPr>
              <a:t> 虽然它在“取消订单”被记录到区块链上后处理取消看起来延迟很小，对实时交易来说必须等到下一个区块的产生附带了很大的障碍，锁定用户资产并且允许矿工对大额订单套利。</a:t>
            </a:r>
          </a:p>
          <a:p>
            <a:pPr fontAlgn="base"/>
            <a:r>
              <a:rPr lang="zh-CN" altLang="en-US" b="1" dirty="0" smtClean="0">
                <a:effectLst/>
              </a:rPr>
              <a:t>订单处理缓慢： </a:t>
            </a:r>
            <a:r>
              <a:rPr lang="zh-CN" altLang="en-US" dirty="0" smtClean="0">
                <a:effectLst/>
              </a:rPr>
              <a:t>在我们在</a:t>
            </a:r>
            <a:r>
              <a:rPr lang="en-US" altLang="zh-CN" dirty="0" err="1" smtClean="0">
                <a:effectLst/>
              </a:rPr>
              <a:t>EtherDelta</a:t>
            </a:r>
            <a:r>
              <a:rPr lang="zh-CN" altLang="en-US" dirty="0" smtClean="0">
                <a:effectLst/>
              </a:rPr>
              <a:t>上发布实验交易时，我们观察到明显的延迟。这个操作不需要链上处理，对于我们来说不知道为什么系统会有这么高的延迟。</a:t>
            </a:r>
          </a:p>
          <a:p>
            <a:pPr fontAlgn="base"/>
            <a:r>
              <a:rPr lang="zh-CN" altLang="en-US" b="1" dirty="0" smtClean="0">
                <a:effectLst/>
              </a:rPr>
              <a:t>竞争交易导致高</a:t>
            </a:r>
            <a:r>
              <a:rPr lang="en-US" altLang="zh-CN" b="1" dirty="0" smtClean="0">
                <a:effectLst/>
              </a:rPr>
              <a:t>gas</a:t>
            </a:r>
            <a:r>
              <a:rPr lang="zh-CN" altLang="en-US" b="1" dirty="0" smtClean="0">
                <a:effectLst/>
              </a:rPr>
              <a:t>成本：</a:t>
            </a:r>
            <a:r>
              <a:rPr lang="zh-CN" altLang="en-US" dirty="0" smtClean="0">
                <a:effectLst/>
              </a:rPr>
              <a:t> 因为</a:t>
            </a:r>
            <a:r>
              <a:rPr lang="en-US" altLang="zh-CN" dirty="0" err="1" smtClean="0">
                <a:effectLst/>
              </a:rPr>
              <a:t>EtherDelta</a:t>
            </a:r>
            <a:r>
              <a:rPr lang="zh-CN" altLang="en-US" dirty="0" smtClean="0">
                <a:effectLst/>
              </a:rPr>
              <a:t>订单簿的高延迟，有些接收方可能看不到彼此的订单。这会导致多个接收方竞争同一个订单，导致除了成功交易的接收方以外的其他接收方的订单失败，而产生高</a:t>
            </a:r>
            <a:r>
              <a:rPr lang="en-US" altLang="zh-CN" dirty="0" smtClean="0">
                <a:effectLst/>
              </a:rPr>
              <a:t>gas</a:t>
            </a:r>
            <a:r>
              <a:rPr lang="zh-CN" altLang="en-US" dirty="0" smtClean="0">
                <a:effectLst/>
              </a:rPr>
              <a:t>成本。当系统变大时，有吸引力的订单可能会产生问题，特别是有矿工参与非法提前交易。</a:t>
            </a:r>
          </a:p>
          <a:p>
            <a:endParaRPr lang="en-US" altLang="zh-CN" dirty="0" smtClean="0">
              <a:ea typeface="SimSun" pitchFamily="2" charset="-122"/>
            </a:endParaRPr>
          </a:p>
          <a:p>
            <a:r>
              <a:rPr lang="zh-CN" altLang="en-US" dirty="0" smtClean="0"/>
              <a:t>支付代理商展示订单簿的费用必须是</a:t>
            </a:r>
            <a:r>
              <a:rPr lang="en-US" altLang="zh-CN" dirty="0" smtClean="0"/>
              <a:t>ZRX</a:t>
            </a:r>
            <a:r>
              <a:rPr lang="zh-CN" altLang="en-US" dirty="0" smtClean="0"/>
              <a:t>代币</a:t>
            </a:r>
            <a:endParaRPr lang="en-US" altLang="zh-CN" dirty="0" smtClean="0">
              <a:ea typeface="SimSun" pitchFamily="2" charset="-122"/>
            </a:endParaRPr>
          </a:p>
          <a:p>
            <a:endParaRPr lang="zh-CN" altLang="en-US" dirty="0" smtClean="0"/>
          </a:p>
          <a:p>
            <a:endParaRPr lang="en-US" altLang="zh-CN" dirty="0">
              <a:ea typeface="SimSun" pitchFamily="2" charset="-122"/>
            </a:endParaRPr>
          </a:p>
        </p:txBody>
      </p:sp>
      <p:sp>
        <p:nvSpPr>
          <p:cNvPr id="8602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ea typeface="SimSun" pitchFamily="2" charset="-122"/>
              </a:rPr>
              <a:t>15</a:t>
            </a:fld>
            <a:endParaRPr lang="en-US" altLang="zh-CN" dirty="0">
              <a:ea typeface="SimSun" pitchFamily="2" charset="-122"/>
            </a:endParaRPr>
          </a:p>
        </p:txBody>
      </p:sp>
    </p:spTree>
    <p:extLst>
      <p:ext uri="{BB962C8B-B14F-4D97-AF65-F5344CB8AC3E}">
        <p14:creationId xmlns:p14="http://schemas.microsoft.com/office/powerpoint/2010/main" val="1726336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481013" y="1279525"/>
            <a:ext cx="6140450" cy="3454400"/>
          </a:xfrm>
          <a:ln>
            <a:solidFill>
              <a:srgbClr val="000000">
                <a:alpha val="100000"/>
              </a:srgbClr>
            </a:solidFill>
            <a:miter lim="800000"/>
          </a:ln>
        </p:spPr>
      </p:sp>
      <p:sp>
        <p:nvSpPr>
          <p:cNvPr id="86019" name="Notes Placeholder 2"/>
          <p:cNvSpPr>
            <a:spLocks noGrp="1"/>
          </p:cNvSpPr>
          <p:nvPr>
            <p:ph type="body" idx="1"/>
          </p:nvPr>
        </p:nvSpPr>
        <p:spPr>
          <a:noFill/>
          <a:ln>
            <a:noFill/>
          </a:ln>
        </p:spPr>
        <p:txBody>
          <a:bodyPr wrap="square" lIns="91440" tIns="45720" rIns="91440" bIns="45720" anchor="t"/>
          <a:lstStyle/>
          <a:p>
            <a:r>
              <a:rPr lang="en-US" altLang="zh-CN" dirty="0" smtClean="0">
                <a:ea typeface="SimSun" pitchFamily="2" charset="-122"/>
              </a:rPr>
              <a:t>http://www.btb8.com/eth/1812/25165.html</a:t>
            </a:r>
          </a:p>
          <a:p>
            <a:r>
              <a:rPr lang="zh-CN" altLang="en-US" b="1" dirty="0" smtClean="0"/>
              <a:t>在 </a:t>
            </a:r>
            <a:r>
              <a:rPr lang="en-US" altLang="zh-CN" b="1" dirty="0" err="1" smtClean="0"/>
              <a:t>Coinbase</a:t>
            </a:r>
            <a:r>
              <a:rPr lang="en-US" altLang="zh-CN" b="1" dirty="0" smtClean="0"/>
              <a:t> </a:t>
            </a:r>
            <a:r>
              <a:rPr lang="zh-CN" altLang="en-US" b="1" dirty="0" smtClean="0"/>
              <a:t>这样典型的传统交易所上，做市商常常按不同价位提供不同的流动性</a:t>
            </a:r>
            <a:endParaRPr lang="en-US" altLang="zh-CN" dirty="0" smtClean="0">
              <a:ea typeface="SimSun" pitchFamily="2" charset="-122"/>
            </a:endParaRPr>
          </a:p>
          <a:p>
            <a:r>
              <a:rPr lang="en-US" altLang="zh-CN" sz="1200" b="1" kern="1200" dirty="0" err="1" smtClean="0">
                <a:solidFill>
                  <a:schemeClr val="tx1"/>
                </a:solidFill>
                <a:effectLst/>
                <a:latin typeface="+mn-lt"/>
                <a:ea typeface="+mn-ea"/>
                <a:cs typeface="+mn-cs"/>
              </a:rPr>
              <a:t>Uniswap</a:t>
            </a:r>
            <a:r>
              <a:rPr lang="en-US" altLang="zh-CN" sz="1200" b="1" kern="1200" dirty="0" smtClean="0">
                <a:solidFill>
                  <a:schemeClr val="tx1"/>
                </a:solidFill>
                <a:effectLst/>
                <a:latin typeface="+mn-lt"/>
                <a:ea typeface="+mn-ea"/>
                <a:cs typeface="+mn-cs"/>
              </a:rPr>
              <a:t> </a:t>
            </a:r>
            <a:r>
              <a:rPr lang="zh-CN" altLang="en-US" sz="1200" b="1" kern="1200" dirty="0" smtClean="0">
                <a:solidFill>
                  <a:schemeClr val="tx1"/>
                </a:solidFill>
                <a:effectLst/>
                <a:latin typeface="+mn-lt"/>
                <a:ea typeface="+mn-ea"/>
                <a:cs typeface="+mn-cs"/>
              </a:rPr>
              <a:t>有什么缺点？ </a:t>
            </a:r>
            <a:r>
              <a:rPr lang="en-US" altLang="zh-CN" sz="1200" b="1" kern="1200" dirty="0" smtClean="0">
                <a:solidFill>
                  <a:schemeClr val="tx1"/>
                </a:solidFill>
                <a:effectLst/>
                <a:latin typeface="+mn-lt"/>
                <a:ea typeface="+mn-ea"/>
                <a:cs typeface="+mn-cs"/>
              </a:rPr>
              <a:t>http://</a:t>
            </a:r>
            <a:r>
              <a:rPr lang="en-US" altLang="zh-CN" sz="1200" b="1" kern="1200" dirty="0" err="1" smtClean="0">
                <a:solidFill>
                  <a:schemeClr val="tx1"/>
                </a:solidFill>
                <a:effectLst/>
                <a:latin typeface="+mn-lt"/>
                <a:ea typeface="+mn-ea"/>
                <a:cs typeface="+mn-cs"/>
              </a:rPr>
              <a:t>m.qukuaiwang.com.cn</a:t>
            </a:r>
            <a:r>
              <a:rPr lang="en-US" altLang="zh-CN" sz="1200" b="1" kern="1200" dirty="0" smtClean="0">
                <a:solidFill>
                  <a:schemeClr val="tx1"/>
                </a:solidFill>
                <a:effectLst/>
                <a:latin typeface="+mn-lt"/>
                <a:ea typeface="+mn-ea"/>
                <a:cs typeface="+mn-cs"/>
              </a:rPr>
              <a:t>/news/142748.html</a:t>
            </a:r>
            <a:r>
              <a:rPr lang="zh-CN" altLang="en-US" dirty="0" smtClean="0"/>
              <a:t/>
            </a:r>
            <a:br>
              <a:rPr lang="zh-CN" altLang="en-US" dirty="0" smtClean="0"/>
            </a:br>
            <a:r>
              <a:rPr lang="zh-CN" altLang="en-US" dirty="0" smtClean="0"/>
              <a:t/>
            </a:r>
            <a:br>
              <a:rPr lang="zh-CN" altLang="en-US" dirty="0" smtClean="0"/>
            </a:br>
            <a:r>
              <a:rPr lang="zh-CN" altLang="en-US" sz="1200" kern="1200" dirty="0" smtClean="0">
                <a:solidFill>
                  <a:schemeClr val="tx1"/>
                </a:solidFill>
                <a:effectLst/>
                <a:latin typeface="+mn-lt"/>
                <a:ea typeface="+mn-ea"/>
                <a:cs typeface="+mn-cs"/>
              </a:rPr>
              <a:t>前面说了这么多</a:t>
            </a:r>
            <a:r>
              <a:rPr lang="en-US" altLang="zh-CN" sz="1200" kern="1200" dirty="0" err="1" smtClean="0">
                <a:solidFill>
                  <a:schemeClr val="tx1"/>
                </a:solidFill>
                <a:effectLst/>
                <a:latin typeface="+mn-lt"/>
                <a:ea typeface="+mn-ea"/>
                <a:cs typeface="+mn-cs"/>
              </a:rPr>
              <a:t>Uniswap</a:t>
            </a:r>
            <a:r>
              <a:rPr lang="zh-CN" altLang="en-US" sz="1200" kern="1200" dirty="0" smtClean="0">
                <a:solidFill>
                  <a:schemeClr val="tx1"/>
                </a:solidFill>
                <a:effectLst/>
                <a:latin typeface="+mn-lt"/>
                <a:ea typeface="+mn-ea"/>
                <a:cs typeface="+mn-cs"/>
              </a:rPr>
              <a:t>的好话，这里说说它的缺点：</a:t>
            </a:r>
            <a:r>
              <a:rPr lang="zh-CN" altLang="en-US" dirty="0" smtClean="0"/>
              <a:t/>
            </a:r>
            <a:br>
              <a:rPr lang="zh-CN" altLang="en-US" dirty="0" smtClean="0"/>
            </a:br>
            <a:r>
              <a:rPr lang="zh-CN" altLang="en-US" dirty="0" smtClean="0"/>
              <a:t/>
            </a:r>
            <a:br>
              <a:rPr lang="zh-CN" altLang="en-US" dirty="0" smtClean="0"/>
            </a:b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不能自行决定买卖价格你只能被动接受</a:t>
            </a:r>
            <a:r>
              <a:rPr lang="en-US" altLang="zh-CN" sz="1200" kern="1200" dirty="0" err="1" smtClean="0">
                <a:solidFill>
                  <a:schemeClr val="tx1"/>
                </a:solidFill>
                <a:effectLst/>
                <a:latin typeface="+mn-lt"/>
                <a:ea typeface="+mn-ea"/>
                <a:cs typeface="+mn-cs"/>
              </a:rPr>
              <a:t>Uniswap</a:t>
            </a:r>
            <a:r>
              <a:rPr lang="zh-CN" altLang="en-US" sz="1200" kern="1200" dirty="0" smtClean="0">
                <a:solidFill>
                  <a:schemeClr val="tx1"/>
                </a:solidFill>
                <a:effectLst/>
                <a:latin typeface="+mn-lt"/>
                <a:ea typeface="+mn-ea"/>
                <a:cs typeface="+mn-cs"/>
              </a:rPr>
              <a:t>给你的价格，不能挂单在你想要的价格。</a:t>
            </a:r>
            <a:r>
              <a:rPr lang="zh-CN" altLang="en-US" dirty="0" smtClean="0"/>
              <a:t/>
            </a:r>
            <a:br>
              <a:rPr lang="zh-CN" altLang="en-US" dirty="0" smtClean="0"/>
            </a:br>
            <a:r>
              <a:rPr lang="en-US" altLang="zh-CN" sz="1200" kern="1200" dirty="0" smtClean="0">
                <a:solidFill>
                  <a:schemeClr val="tx1"/>
                </a:solidFill>
                <a:effectLst/>
                <a:latin typeface="+mn-lt"/>
                <a:ea typeface="+mn-ea"/>
                <a:cs typeface="+mn-cs"/>
              </a:rPr>
              <a:t>2. </a:t>
            </a:r>
            <a:r>
              <a:rPr lang="zh-CN" altLang="en-US" sz="1200" kern="1200" dirty="0" smtClean="0">
                <a:solidFill>
                  <a:schemeClr val="tx1"/>
                </a:solidFill>
                <a:effectLst/>
                <a:latin typeface="+mn-lt"/>
                <a:ea typeface="+mn-ea"/>
                <a:cs typeface="+mn-cs"/>
              </a:rPr>
              <a:t>交易费用不低</a:t>
            </a:r>
            <a:r>
              <a:rPr lang="en-US" altLang="zh-CN" sz="1200" kern="1200" dirty="0" smtClean="0">
                <a:solidFill>
                  <a:schemeClr val="tx1"/>
                </a:solidFill>
                <a:effectLst/>
                <a:latin typeface="+mn-lt"/>
                <a:ea typeface="+mn-ea"/>
                <a:cs typeface="+mn-cs"/>
              </a:rPr>
              <a:t>0.3%</a:t>
            </a:r>
            <a:r>
              <a:rPr lang="zh-CN" altLang="en-US" sz="1200" kern="1200" dirty="0" smtClean="0">
                <a:solidFill>
                  <a:schemeClr val="tx1"/>
                </a:solidFill>
                <a:effectLst/>
                <a:latin typeface="+mn-lt"/>
                <a:ea typeface="+mn-ea"/>
                <a:cs typeface="+mn-cs"/>
              </a:rPr>
              <a:t>的费用跟其它中心化、去中心化交易所比起来都算是偏高，如果你的目标是尽量以漂亮的价格完成交易，不建议使用</a:t>
            </a:r>
            <a:r>
              <a:rPr lang="en-US" altLang="zh-CN" sz="1200" kern="1200" dirty="0" err="1" smtClean="0">
                <a:solidFill>
                  <a:schemeClr val="tx1"/>
                </a:solidFill>
                <a:effectLst/>
                <a:latin typeface="+mn-lt"/>
                <a:ea typeface="+mn-ea"/>
                <a:cs typeface="+mn-cs"/>
              </a:rPr>
              <a:t>Uniswap</a:t>
            </a:r>
            <a:r>
              <a:rPr lang="zh-CN" altLang="en-US" sz="1200" kern="1200" dirty="0" smtClean="0">
                <a:solidFill>
                  <a:schemeClr val="tx1"/>
                </a:solidFill>
                <a:effectLst/>
                <a:latin typeface="+mn-lt"/>
                <a:ea typeface="+mn-ea"/>
                <a:cs typeface="+mn-cs"/>
              </a:rPr>
              <a:t>。</a:t>
            </a:r>
            <a:r>
              <a:rPr lang="zh-CN" altLang="en-US" dirty="0" smtClean="0"/>
              <a:t/>
            </a:r>
            <a:br>
              <a:rPr lang="zh-CN" altLang="en-US" dirty="0" smtClean="0"/>
            </a:br>
            <a:r>
              <a:rPr lang="en-US" altLang="zh-CN" sz="1200" kern="1200" dirty="0" smtClean="0">
                <a:solidFill>
                  <a:schemeClr val="tx1"/>
                </a:solidFill>
                <a:effectLst/>
                <a:latin typeface="+mn-lt"/>
                <a:ea typeface="+mn-ea"/>
                <a:cs typeface="+mn-cs"/>
              </a:rPr>
              <a:t>3. Front Running</a:t>
            </a:r>
            <a:r>
              <a:rPr lang="zh-CN" altLang="en-US" sz="1200" kern="1200" dirty="0" smtClean="0">
                <a:solidFill>
                  <a:schemeClr val="tx1"/>
                </a:solidFill>
                <a:effectLst/>
                <a:latin typeface="+mn-lt"/>
                <a:ea typeface="+mn-ea"/>
                <a:cs typeface="+mn-cs"/>
              </a:rPr>
              <a:t>（超前交易）</a:t>
            </a:r>
            <a:r>
              <a:rPr lang="en-US" altLang="zh-CN" sz="1200" kern="1200" dirty="0" smtClean="0">
                <a:solidFill>
                  <a:schemeClr val="tx1"/>
                </a:solidFill>
                <a:effectLst/>
                <a:latin typeface="+mn-lt"/>
                <a:ea typeface="+mn-ea"/>
                <a:cs typeface="+mn-cs"/>
              </a:rPr>
              <a:t>Front Running </a:t>
            </a:r>
            <a:r>
              <a:rPr lang="zh-CN" altLang="en-US" sz="1200" kern="1200" dirty="0" smtClean="0">
                <a:solidFill>
                  <a:schemeClr val="tx1"/>
                </a:solidFill>
                <a:effectLst/>
                <a:latin typeface="+mn-lt"/>
                <a:ea typeface="+mn-ea"/>
                <a:cs typeface="+mn-cs"/>
              </a:rPr>
              <a:t>在许多去中心化交易所、应用中都是一个问题。简单地说，从你发出交易到交易上链之前，其他人有机会赶在你的交易完成之前执行另一笔交易，使得你的成交价格偏离预期，你因此吃亏，对方因此得益。</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b="1" kern="1200" dirty="0" smtClean="0">
                <a:solidFill>
                  <a:schemeClr val="tx1"/>
                </a:solidFill>
                <a:effectLst/>
                <a:latin typeface="+mn-lt"/>
                <a:ea typeface="+mn-ea"/>
                <a:cs typeface="+mn-cs"/>
              </a:rPr>
              <a:t>什么情况下适合使用</a:t>
            </a:r>
            <a:r>
              <a:rPr lang="en-US" altLang="zh-CN" sz="1200" b="1" kern="1200" dirty="0" err="1" smtClean="0">
                <a:solidFill>
                  <a:schemeClr val="tx1"/>
                </a:solidFill>
                <a:effectLst/>
                <a:latin typeface="+mn-lt"/>
                <a:ea typeface="+mn-ea"/>
                <a:cs typeface="+mn-cs"/>
              </a:rPr>
              <a:t>Uniswap</a:t>
            </a:r>
            <a:r>
              <a:rPr lang="zh-CN" altLang="en-US" sz="1200" b="1" kern="1200" dirty="0" smtClean="0">
                <a:solidFill>
                  <a:schemeClr val="tx1"/>
                </a:solidFill>
                <a:effectLst/>
                <a:latin typeface="+mn-lt"/>
                <a:ea typeface="+mn-ea"/>
                <a:cs typeface="+mn-cs"/>
              </a:rPr>
              <a:t>？</a:t>
            </a:r>
            <a:r>
              <a:rPr lang="zh-CN" altLang="en-US" dirty="0" smtClean="0"/>
              <a:t/>
            </a:r>
            <a:br>
              <a:rPr lang="zh-CN" altLang="en-US" dirty="0" smtClean="0"/>
            </a:br>
            <a:r>
              <a:rPr lang="zh-CN" altLang="en-US" dirty="0" smtClean="0"/>
              <a:t/>
            </a:r>
            <a:br>
              <a:rPr lang="zh-CN" altLang="en-US" dirty="0" smtClean="0"/>
            </a:b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你需要支付某种你没持有的</a:t>
            </a:r>
            <a:r>
              <a:rPr lang="en-US" altLang="zh-CN" sz="1200" kern="1200" dirty="0" smtClean="0">
                <a:solidFill>
                  <a:schemeClr val="tx1"/>
                </a:solidFill>
                <a:effectLst/>
                <a:latin typeface="+mn-lt"/>
                <a:ea typeface="+mn-ea"/>
                <a:cs typeface="+mn-cs"/>
              </a:rPr>
              <a:t>Token </a:t>
            </a:r>
            <a:r>
              <a:rPr lang="zh-CN" altLang="en-US" sz="1200" kern="1200" dirty="0" smtClean="0">
                <a:solidFill>
                  <a:schemeClr val="tx1"/>
                </a:solidFill>
                <a:effectLst/>
                <a:latin typeface="+mn-lt"/>
                <a:ea typeface="+mn-ea"/>
                <a:cs typeface="+mn-cs"/>
              </a:rPr>
              <a:t>给其他人比如你持有</a:t>
            </a:r>
            <a:r>
              <a:rPr lang="en-US" altLang="zh-CN" sz="1200" kern="1200" dirty="0" smtClean="0">
                <a:solidFill>
                  <a:schemeClr val="tx1"/>
                </a:solidFill>
                <a:effectLst/>
                <a:latin typeface="+mn-lt"/>
                <a:ea typeface="+mn-ea"/>
                <a:cs typeface="+mn-cs"/>
              </a:rPr>
              <a:t>ETH</a:t>
            </a:r>
            <a:r>
              <a:rPr lang="zh-CN" altLang="en-US" sz="1200" kern="1200" dirty="0" smtClean="0">
                <a:solidFill>
                  <a:schemeClr val="tx1"/>
                </a:solidFill>
                <a:effectLst/>
                <a:latin typeface="+mn-lt"/>
                <a:ea typeface="+mn-ea"/>
                <a:cs typeface="+mn-cs"/>
              </a:rPr>
              <a:t>而不持有</a:t>
            </a:r>
            <a:r>
              <a:rPr lang="en-US" altLang="zh-CN" sz="1200" kern="1200" dirty="0" smtClean="0">
                <a:solidFill>
                  <a:schemeClr val="tx1"/>
                </a:solidFill>
                <a:effectLst/>
                <a:latin typeface="+mn-lt"/>
                <a:ea typeface="+mn-ea"/>
                <a:cs typeface="+mn-cs"/>
              </a:rPr>
              <a:t>DAI</a:t>
            </a:r>
            <a:r>
              <a:rPr lang="zh-CN" altLang="en-US" sz="1200" kern="1200" dirty="0" smtClean="0">
                <a:solidFill>
                  <a:schemeClr val="tx1"/>
                </a:solidFill>
                <a:effectLst/>
                <a:latin typeface="+mn-lt"/>
                <a:ea typeface="+mn-ea"/>
                <a:cs typeface="+mn-cs"/>
              </a:rPr>
              <a:t>，但突然需要付一笔</a:t>
            </a:r>
            <a:r>
              <a:rPr lang="en-US" altLang="zh-CN" sz="1200" kern="1200" dirty="0" smtClean="0">
                <a:solidFill>
                  <a:schemeClr val="tx1"/>
                </a:solidFill>
                <a:effectLst/>
                <a:latin typeface="+mn-lt"/>
                <a:ea typeface="+mn-ea"/>
                <a:cs typeface="+mn-cs"/>
              </a:rPr>
              <a:t>DAI</a:t>
            </a:r>
            <a:r>
              <a:rPr lang="zh-CN" altLang="en-US" sz="1200" kern="1200" dirty="0" smtClean="0">
                <a:solidFill>
                  <a:schemeClr val="tx1"/>
                </a:solidFill>
                <a:effectLst/>
                <a:latin typeface="+mn-lt"/>
                <a:ea typeface="+mn-ea"/>
                <a:cs typeface="+mn-cs"/>
              </a:rPr>
              <a:t>给别人，那你就非常适合用</a:t>
            </a:r>
            <a:r>
              <a:rPr lang="en-US" altLang="zh-CN" sz="1200" kern="1200" dirty="0" err="1" smtClean="0">
                <a:solidFill>
                  <a:schemeClr val="tx1"/>
                </a:solidFill>
                <a:effectLst/>
                <a:latin typeface="+mn-lt"/>
                <a:ea typeface="+mn-ea"/>
                <a:cs typeface="+mn-cs"/>
              </a:rPr>
              <a:t>Uniswap</a:t>
            </a:r>
            <a:r>
              <a:rPr lang="zh-CN" altLang="en-US"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Send</a:t>
            </a:r>
            <a:r>
              <a:rPr lang="zh-CN" altLang="en-US" sz="1200" kern="1200" dirty="0" smtClean="0">
                <a:solidFill>
                  <a:schemeClr val="tx1"/>
                </a:solidFill>
                <a:effectLst/>
                <a:latin typeface="+mn-lt"/>
                <a:ea typeface="+mn-ea"/>
                <a:cs typeface="+mn-cs"/>
              </a:rPr>
              <a:t>功能，让兑币、转帐一次完成。</a:t>
            </a:r>
            <a:r>
              <a:rPr lang="zh-CN" altLang="en-US" dirty="0" smtClean="0"/>
              <a:t/>
            </a:r>
            <a:br>
              <a:rPr lang="zh-CN" altLang="en-US" dirty="0" smtClean="0"/>
            </a:br>
            <a:r>
              <a:rPr lang="en-US" altLang="zh-CN" sz="1200" kern="1200" dirty="0" smtClean="0">
                <a:solidFill>
                  <a:schemeClr val="tx1"/>
                </a:solidFill>
                <a:effectLst/>
                <a:latin typeface="+mn-lt"/>
                <a:ea typeface="+mn-ea"/>
                <a:cs typeface="+mn-cs"/>
              </a:rPr>
              <a:t>2. </a:t>
            </a:r>
            <a:r>
              <a:rPr lang="zh-CN" altLang="en-US" sz="1200" kern="1200" dirty="0" smtClean="0">
                <a:solidFill>
                  <a:schemeClr val="tx1"/>
                </a:solidFill>
                <a:effectLst/>
                <a:latin typeface="+mn-lt"/>
                <a:ea typeface="+mn-ea"/>
                <a:cs typeface="+mn-cs"/>
              </a:rPr>
              <a:t>你同时持有</a:t>
            </a:r>
            <a:r>
              <a:rPr lang="en-US" altLang="zh-CN" sz="1200" kern="1200" dirty="0" smtClean="0">
                <a:solidFill>
                  <a:schemeClr val="tx1"/>
                </a:solidFill>
                <a:effectLst/>
                <a:latin typeface="+mn-lt"/>
                <a:ea typeface="+mn-ea"/>
                <a:cs typeface="+mn-cs"/>
              </a:rPr>
              <a:t>ETH </a:t>
            </a:r>
            <a:r>
              <a:rPr lang="zh-CN" altLang="en-US" sz="1200" kern="1200" dirty="0" smtClean="0">
                <a:solidFill>
                  <a:schemeClr val="tx1"/>
                </a:solidFill>
                <a:effectLst/>
                <a:latin typeface="+mn-lt"/>
                <a:ea typeface="+mn-ea"/>
                <a:cs typeface="+mn-cs"/>
              </a:rPr>
              <a:t>和一种</a:t>
            </a:r>
            <a:r>
              <a:rPr lang="en-US" altLang="zh-CN" sz="1200" kern="1200" dirty="0" smtClean="0">
                <a:solidFill>
                  <a:schemeClr val="tx1"/>
                </a:solidFill>
                <a:effectLst/>
                <a:latin typeface="+mn-lt"/>
                <a:ea typeface="+mn-ea"/>
                <a:cs typeface="+mn-cs"/>
              </a:rPr>
              <a:t>Token</a:t>
            </a:r>
            <a:r>
              <a:rPr lang="zh-CN" altLang="en-US" sz="1200" kern="1200" baseline="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如果你本来就</a:t>
            </a:r>
            <a:r>
              <a:rPr lang="en-US" altLang="zh-CN" sz="1200" kern="1200" dirty="0" smtClean="0">
                <a:solidFill>
                  <a:schemeClr val="tx1"/>
                </a:solidFill>
                <a:effectLst/>
                <a:latin typeface="+mn-lt"/>
                <a:ea typeface="+mn-ea"/>
                <a:cs typeface="+mn-cs"/>
              </a:rPr>
              <a:t>HODL ETH</a:t>
            </a:r>
            <a:r>
              <a:rPr lang="zh-CN" altLang="en-US" sz="1200" kern="1200" dirty="0" smtClean="0">
                <a:solidFill>
                  <a:schemeClr val="tx1"/>
                </a:solidFill>
                <a:effectLst/>
                <a:latin typeface="+mn-lt"/>
                <a:ea typeface="+mn-ea"/>
                <a:cs typeface="+mn-cs"/>
              </a:rPr>
              <a:t>和一种</a:t>
            </a:r>
            <a:r>
              <a:rPr lang="en-US" altLang="zh-CN" sz="1200" kern="1200" dirty="0" smtClean="0">
                <a:solidFill>
                  <a:schemeClr val="tx1"/>
                </a:solidFill>
                <a:effectLst/>
                <a:latin typeface="+mn-lt"/>
                <a:ea typeface="+mn-ea"/>
                <a:cs typeface="+mn-cs"/>
              </a:rPr>
              <a:t>Token</a:t>
            </a:r>
            <a:r>
              <a:rPr lang="zh-CN" altLang="en-US" sz="1200" kern="1200" dirty="0" smtClean="0">
                <a:solidFill>
                  <a:schemeClr val="tx1"/>
                </a:solidFill>
                <a:effectLst/>
                <a:latin typeface="+mn-lt"/>
                <a:ea typeface="+mn-ea"/>
                <a:cs typeface="+mn-cs"/>
              </a:rPr>
              <a:t>，而且相信这两者的相对价格短时间内不会有太大的变化，那你可以考虑将部分的</a:t>
            </a:r>
            <a:r>
              <a:rPr lang="en-US" altLang="zh-CN" sz="1200" kern="1200" dirty="0" smtClean="0">
                <a:solidFill>
                  <a:schemeClr val="tx1"/>
                </a:solidFill>
                <a:effectLst/>
                <a:latin typeface="+mn-lt"/>
                <a:ea typeface="+mn-ea"/>
                <a:cs typeface="+mn-cs"/>
              </a:rPr>
              <a:t>ETH</a:t>
            </a:r>
            <a:r>
              <a:rPr lang="zh-CN" altLang="en-US"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Token</a:t>
            </a:r>
            <a:r>
              <a:rPr lang="zh-CN" altLang="en-US" sz="1200" kern="1200" dirty="0" smtClean="0">
                <a:solidFill>
                  <a:schemeClr val="tx1"/>
                </a:solidFill>
                <a:effectLst/>
                <a:latin typeface="+mn-lt"/>
                <a:ea typeface="+mn-ea"/>
                <a:cs typeface="+mn-cs"/>
              </a:rPr>
              <a:t>放进</a:t>
            </a:r>
            <a:r>
              <a:rPr lang="en-US" altLang="zh-CN" sz="1200" kern="1200" dirty="0" err="1" smtClean="0">
                <a:solidFill>
                  <a:schemeClr val="tx1"/>
                </a:solidFill>
                <a:effectLst/>
                <a:latin typeface="+mn-lt"/>
                <a:ea typeface="+mn-ea"/>
                <a:cs typeface="+mn-cs"/>
              </a:rPr>
              <a:t>Uniswap</a:t>
            </a:r>
            <a:r>
              <a:rPr lang="zh-CN" altLang="en-US" sz="1200" kern="1200" dirty="0" smtClean="0">
                <a:solidFill>
                  <a:schemeClr val="tx1"/>
                </a:solidFill>
                <a:effectLst/>
                <a:latin typeface="+mn-lt"/>
                <a:ea typeface="+mn-ea"/>
                <a:cs typeface="+mn-cs"/>
              </a:rPr>
              <a:t>赚取被动收入，放进去的币随时都可以领回。</a:t>
            </a:r>
            <a:r>
              <a:rPr lang="zh-CN" altLang="en-US" dirty="0" smtClean="0"/>
              <a:t/>
            </a:r>
            <a:br>
              <a:rPr lang="zh-CN" altLang="en-US" dirty="0" smtClean="0"/>
            </a:br>
            <a:r>
              <a:rPr lang="zh-CN" altLang="en-US" dirty="0" smtClean="0"/>
              <a:t/>
            </a:r>
            <a:br>
              <a:rPr lang="zh-CN" altLang="en-US" dirty="0" smtClean="0"/>
            </a:br>
            <a:r>
              <a:rPr lang="zh-CN" altLang="en-US" sz="1200" kern="1200" dirty="0" smtClean="0">
                <a:solidFill>
                  <a:schemeClr val="tx1"/>
                </a:solidFill>
                <a:effectLst/>
                <a:latin typeface="+mn-lt"/>
                <a:ea typeface="+mn-ea"/>
                <a:cs typeface="+mn-cs"/>
              </a:rPr>
              <a:t>但是如果你觉得这个</a:t>
            </a:r>
            <a:r>
              <a:rPr lang="en-US" altLang="zh-CN" sz="1200" kern="1200" dirty="0" smtClean="0">
                <a:solidFill>
                  <a:schemeClr val="tx1"/>
                </a:solidFill>
                <a:effectLst/>
                <a:latin typeface="+mn-lt"/>
                <a:ea typeface="+mn-ea"/>
                <a:cs typeface="+mn-cs"/>
              </a:rPr>
              <a:t>Token</a:t>
            </a:r>
            <a:r>
              <a:rPr lang="zh-CN" altLang="en-US" sz="1200" kern="1200" dirty="0" smtClean="0">
                <a:solidFill>
                  <a:schemeClr val="tx1"/>
                </a:solidFill>
                <a:effectLst/>
                <a:latin typeface="+mn-lt"/>
                <a:ea typeface="+mn-ea"/>
                <a:cs typeface="+mn-cs"/>
              </a:rPr>
              <a:t>相对于</a:t>
            </a:r>
            <a:r>
              <a:rPr lang="en-US" altLang="zh-CN" sz="1200" kern="1200" dirty="0" smtClean="0">
                <a:solidFill>
                  <a:schemeClr val="tx1"/>
                </a:solidFill>
                <a:effectLst/>
                <a:latin typeface="+mn-lt"/>
                <a:ea typeface="+mn-ea"/>
                <a:cs typeface="+mn-cs"/>
              </a:rPr>
              <a:t>ETH</a:t>
            </a:r>
            <a:r>
              <a:rPr lang="zh-CN" altLang="en-US" sz="1200" kern="1200" dirty="0" smtClean="0">
                <a:solidFill>
                  <a:schemeClr val="tx1"/>
                </a:solidFill>
                <a:effectLst/>
                <a:latin typeface="+mn-lt"/>
                <a:ea typeface="+mn-ea"/>
                <a:cs typeface="+mn-cs"/>
              </a:rPr>
              <a:t>的价格可能在近期上涨或下跌很多，你放入</a:t>
            </a:r>
            <a:r>
              <a:rPr lang="en-US" altLang="zh-CN" sz="1200" kern="1200" dirty="0" err="1" smtClean="0">
                <a:solidFill>
                  <a:schemeClr val="tx1"/>
                </a:solidFill>
                <a:effectLst/>
                <a:latin typeface="+mn-lt"/>
                <a:ea typeface="+mn-ea"/>
                <a:cs typeface="+mn-cs"/>
              </a:rPr>
              <a:t>Uniswap</a:t>
            </a:r>
            <a:r>
              <a:rPr lang="zh-CN" altLang="en-US" sz="1200" kern="1200" dirty="0" smtClean="0">
                <a:solidFill>
                  <a:schemeClr val="tx1"/>
                </a:solidFill>
                <a:effectLst/>
                <a:latin typeface="+mn-lt"/>
                <a:ea typeface="+mn-ea"/>
                <a:cs typeface="+mn-cs"/>
              </a:rPr>
              <a:t>一段时间后再领回，领回的币的总价值可能比</a:t>
            </a:r>
            <a:r>
              <a:rPr lang="en-US" altLang="zh-CN" sz="1200" kern="1200" dirty="0" smtClean="0">
                <a:solidFill>
                  <a:schemeClr val="tx1"/>
                </a:solidFill>
                <a:effectLst/>
                <a:latin typeface="+mn-lt"/>
                <a:ea typeface="+mn-ea"/>
                <a:cs typeface="+mn-cs"/>
              </a:rPr>
              <a:t>HODL</a:t>
            </a:r>
            <a:r>
              <a:rPr lang="zh-CN" altLang="en-US" sz="1200" kern="1200" dirty="0" smtClean="0">
                <a:solidFill>
                  <a:schemeClr val="tx1"/>
                </a:solidFill>
                <a:effectLst/>
                <a:latin typeface="+mn-lt"/>
                <a:ea typeface="+mn-ea"/>
                <a:cs typeface="+mn-cs"/>
              </a:rPr>
              <a:t>的结果还低，原因我们在后续的文章会讲解。</a:t>
            </a:r>
            <a:r>
              <a:rPr lang="zh-CN" altLang="en-US" dirty="0" smtClean="0"/>
              <a:t/>
            </a:r>
            <a:br>
              <a:rPr lang="zh-CN" altLang="en-US" dirty="0" smtClean="0"/>
            </a:br>
            <a:r>
              <a:rPr lang="zh-CN" altLang="en-US" dirty="0" smtClean="0"/>
              <a:t/>
            </a:r>
            <a:br>
              <a:rPr lang="zh-CN" altLang="en-US" dirty="0" smtClean="0"/>
            </a:br>
            <a:r>
              <a:rPr lang="en-US" altLang="zh-CN" sz="1200" kern="1200" dirty="0" smtClean="0">
                <a:solidFill>
                  <a:schemeClr val="tx1"/>
                </a:solidFill>
                <a:effectLst/>
                <a:latin typeface="+mn-lt"/>
                <a:ea typeface="+mn-ea"/>
                <a:cs typeface="+mn-cs"/>
              </a:rPr>
              <a:t>3. </a:t>
            </a:r>
            <a:r>
              <a:rPr lang="zh-CN" altLang="en-US" sz="1200" kern="1200" dirty="0" smtClean="0">
                <a:solidFill>
                  <a:schemeClr val="tx1"/>
                </a:solidFill>
                <a:effectLst/>
                <a:latin typeface="+mn-lt"/>
                <a:ea typeface="+mn-ea"/>
                <a:cs typeface="+mn-cs"/>
              </a:rPr>
              <a:t>你发行了一种</a:t>
            </a:r>
            <a:r>
              <a:rPr lang="en-US" altLang="zh-CN" sz="1200" kern="1200" dirty="0" smtClean="0">
                <a:solidFill>
                  <a:schemeClr val="tx1"/>
                </a:solidFill>
                <a:effectLst/>
                <a:latin typeface="+mn-lt"/>
                <a:ea typeface="+mn-ea"/>
                <a:cs typeface="+mn-cs"/>
              </a:rPr>
              <a:t>Token</a:t>
            </a:r>
            <a:r>
              <a:rPr lang="zh-CN" altLang="en-US" sz="1200" kern="1200" dirty="0" smtClean="0">
                <a:solidFill>
                  <a:schemeClr val="tx1"/>
                </a:solidFill>
                <a:effectLst/>
                <a:latin typeface="+mn-lt"/>
                <a:ea typeface="+mn-ea"/>
                <a:cs typeface="+mn-cs"/>
              </a:rPr>
              <a:t>，想增加他的流动性那就帮你的</a:t>
            </a:r>
            <a:r>
              <a:rPr lang="en-US" altLang="zh-CN" sz="1200" kern="1200" dirty="0" smtClean="0">
                <a:solidFill>
                  <a:schemeClr val="tx1"/>
                </a:solidFill>
                <a:effectLst/>
                <a:latin typeface="+mn-lt"/>
                <a:ea typeface="+mn-ea"/>
                <a:cs typeface="+mn-cs"/>
              </a:rPr>
              <a:t>Token</a:t>
            </a:r>
            <a:r>
              <a:rPr lang="zh-CN" altLang="en-US" sz="1200" kern="1200" dirty="0" smtClean="0">
                <a:solidFill>
                  <a:schemeClr val="tx1"/>
                </a:solidFill>
                <a:effectLst/>
                <a:latin typeface="+mn-lt"/>
                <a:ea typeface="+mn-ea"/>
                <a:cs typeface="+mn-cs"/>
              </a:rPr>
              <a:t>创建一个</a:t>
            </a:r>
            <a:r>
              <a:rPr lang="en-US" altLang="zh-CN" sz="1200" kern="1200" dirty="0" err="1" smtClean="0">
                <a:solidFill>
                  <a:schemeClr val="tx1"/>
                </a:solidFill>
                <a:effectLst/>
                <a:latin typeface="+mn-lt"/>
                <a:ea typeface="+mn-ea"/>
                <a:cs typeface="+mn-cs"/>
              </a:rPr>
              <a:t>Uniswap</a:t>
            </a:r>
            <a:r>
              <a:rPr lang="zh-CN" altLang="en-US" sz="1200" kern="1200" dirty="0" smtClean="0">
                <a:solidFill>
                  <a:schemeClr val="tx1"/>
                </a:solidFill>
                <a:effectLst/>
                <a:latin typeface="+mn-lt"/>
                <a:ea typeface="+mn-ea"/>
                <a:cs typeface="+mn-cs"/>
              </a:rPr>
              <a:t>交易对，然后帮它</a:t>
            </a:r>
            <a:r>
              <a:rPr lang="en-US" altLang="zh-CN" sz="1200" kern="1200" dirty="0" smtClean="0">
                <a:solidFill>
                  <a:schemeClr val="tx1"/>
                </a:solidFill>
                <a:effectLst/>
                <a:latin typeface="+mn-lt"/>
                <a:ea typeface="+mn-ea"/>
                <a:cs typeface="+mn-cs"/>
              </a:rPr>
              <a:t>Add Liquidity</a:t>
            </a:r>
            <a:r>
              <a:rPr lang="zh-CN" altLang="en-US" sz="1200" kern="1200" dirty="0" smtClean="0">
                <a:solidFill>
                  <a:schemeClr val="tx1"/>
                </a:solidFill>
                <a:effectLst/>
                <a:latin typeface="+mn-lt"/>
                <a:ea typeface="+mn-ea"/>
                <a:cs typeface="+mn-cs"/>
              </a:rPr>
              <a:t>。</a:t>
            </a:r>
            <a:r>
              <a:rPr lang="zh-CN" altLang="en-US" dirty="0" smtClean="0"/>
              <a:t/>
            </a:r>
            <a:br>
              <a:rPr lang="zh-CN" altLang="en-US" dirty="0" smtClean="0"/>
            </a:br>
            <a:r>
              <a:rPr lang="en-US" altLang="zh-CN" sz="1200" kern="1200" dirty="0" smtClean="0">
                <a:solidFill>
                  <a:schemeClr val="tx1"/>
                </a:solidFill>
                <a:effectLst/>
                <a:latin typeface="+mn-lt"/>
                <a:ea typeface="+mn-ea"/>
                <a:cs typeface="+mn-cs"/>
              </a:rPr>
              <a:t>4. </a:t>
            </a:r>
            <a:r>
              <a:rPr lang="zh-CN" altLang="en-US" sz="1200" kern="1200" dirty="0" smtClean="0">
                <a:solidFill>
                  <a:schemeClr val="tx1"/>
                </a:solidFill>
                <a:effectLst/>
                <a:latin typeface="+mn-lt"/>
                <a:ea typeface="+mn-ea"/>
                <a:cs typeface="+mn-cs"/>
              </a:rPr>
              <a:t>你是智能合约开发者，想要在合约里取得币价或转换一种币为其它币例如你想要根据</a:t>
            </a:r>
            <a:r>
              <a:rPr lang="en-US" altLang="zh-CN" sz="1200" kern="1200" dirty="0" smtClean="0">
                <a:solidFill>
                  <a:schemeClr val="tx1"/>
                </a:solidFill>
                <a:effectLst/>
                <a:latin typeface="+mn-lt"/>
                <a:ea typeface="+mn-ea"/>
                <a:cs typeface="+mn-cs"/>
              </a:rPr>
              <a:t>ETH</a:t>
            </a:r>
            <a:r>
              <a:rPr lang="zh-CN" altLang="en-US" sz="1200" kern="1200" dirty="0" smtClean="0">
                <a:solidFill>
                  <a:schemeClr val="tx1"/>
                </a:solidFill>
                <a:effectLst/>
                <a:latin typeface="+mn-lt"/>
                <a:ea typeface="+mn-ea"/>
                <a:cs typeface="+mn-cs"/>
              </a:rPr>
              <a:t>当下的价格决定收发多少</a:t>
            </a:r>
            <a:r>
              <a:rPr lang="en-US" altLang="zh-CN" sz="1200" kern="1200" dirty="0" smtClean="0">
                <a:solidFill>
                  <a:schemeClr val="tx1"/>
                </a:solidFill>
                <a:effectLst/>
                <a:latin typeface="+mn-lt"/>
                <a:ea typeface="+mn-ea"/>
                <a:cs typeface="+mn-cs"/>
              </a:rPr>
              <a:t>ETH</a:t>
            </a:r>
            <a:r>
              <a:rPr lang="zh-CN" altLang="en-US" sz="1200" kern="1200" dirty="0" smtClean="0">
                <a:solidFill>
                  <a:schemeClr val="tx1"/>
                </a:solidFill>
                <a:effectLst/>
                <a:latin typeface="+mn-lt"/>
                <a:ea typeface="+mn-ea"/>
                <a:cs typeface="+mn-cs"/>
              </a:rPr>
              <a:t>，或直接把</a:t>
            </a:r>
            <a:r>
              <a:rPr lang="en-US" altLang="zh-CN" sz="1200" kern="1200" dirty="0" smtClean="0">
                <a:solidFill>
                  <a:schemeClr val="tx1"/>
                </a:solidFill>
                <a:effectLst/>
                <a:latin typeface="+mn-lt"/>
                <a:ea typeface="+mn-ea"/>
                <a:cs typeface="+mn-cs"/>
              </a:rPr>
              <a:t>ETH</a:t>
            </a:r>
            <a:r>
              <a:rPr lang="zh-CN" altLang="en-US" sz="1200" kern="1200" dirty="0" smtClean="0">
                <a:solidFill>
                  <a:schemeClr val="tx1"/>
                </a:solidFill>
                <a:effectLst/>
                <a:latin typeface="+mn-lt"/>
                <a:ea typeface="+mn-ea"/>
                <a:cs typeface="+mn-cs"/>
              </a:rPr>
              <a:t>换成稳定币，那你可以去接链上的</a:t>
            </a:r>
            <a:r>
              <a:rPr lang="en-US" altLang="zh-CN" sz="1200" kern="1200" dirty="0" err="1" smtClean="0">
                <a:solidFill>
                  <a:schemeClr val="tx1"/>
                </a:solidFill>
                <a:effectLst/>
                <a:latin typeface="+mn-lt"/>
                <a:ea typeface="+mn-ea"/>
                <a:cs typeface="+mn-cs"/>
              </a:rPr>
              <a:t>Uniswap</a:t>
            </a:r>
            <a:r>
              <a:rPr lang="en-US" altLang="zh-CN" sz="1200" kern="1200" dirty="0" smtClean="0">
                <a:solidFill>
                  <a:schemeClr val="tx1"/>
                </a:solidFill>
                <a:effectLst/>
                <a:latin typeface="+mn-lt"/>
                <a:ea typeface="+mn-ea"/>
                <a:cs typeface="+mn-cs"/>
              </a:rPr>
              <a:t> exchange contract</a:t>
            </a:r>
            <a:r>
              <a:rPr lang="zh-CN" altLang="en-US" sz="1200" kern="1200" dirty="0" smtClean="0">
                <a:solidFill>
                  <a:schemeClr val="tx1"/>
                </a:solidFill>
                <a:effectLst/>
                <a:latin typeface="+mn-lt"/>
                <a:ea typeface="+mn-ea"/>
                <a:cs typeface="+mn-cs"/>
              </a:rPr>
              <a:t>，合约介面在此。</a:t>
            </a:r>
            <a:endParaRPr lang="en-US" altLang="zh-CN" dirty="0">
              <a:ea typeface="SimSun" pitchFamily="2" charset="-122"/>
            </a:endParaRPr>
          </a:p>
        </p:txBody>
      </p:sp>
      <p:sp>
        <p:nvSpPr>
          <p:cNvPr id="8602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ea typeface="SimSun" pitchFamily="2" charset="-122"/>
              </a:rPr>
              <a:t>16</a:t>
            </a:fld>
            <a:endParaRPr lang="en-US" altLang="zh-CN" dirty="0">
              <a:ea typeface="SimSun" pitchFamily="2" charset="-122"/>
            </a:endParaRPr>
          </a:p>
        </p:txBody>
      </p:sp>
    </p:spTree>
    <p:extLst>
      <p:ext uri="{BB962C8B-B14F-4D97-AF65-F5344CB8AC3E}">
        <p14:creationId xmlns:p14="http://schemas.microsoft.com/office/powerpoint/2010/main" val="1182414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r>
              <a:rPr lang="zh-CN" altLang="en-US" i="1" dirty="0" smtClean="0">
                <a:effectLst/>
              </a:rPr>
              <a:t>在大部分人忙着打造公链、一统江湖的时候，</a:t>
            </a:r>
            <a:r>
              <a:rPr lang="en-US" altLang="zh-CN" i="1" dirty="0" smtClean="0">
                <a:effectLst/>
              </a:rPr>
              <a:t>cosmos </a:t>
            </a:r>
            <a:r>
              <a:rPr lang="zh-CN" altLang="en-US" i="1" dirty="0" smtClean="0">
                <a:effectLst/>
              </a:rPr>
              <a:t>的创始人 </a:t>
            </a:r>
            <a:r>
              <a:rPr lang="en-US" altLang="zh-CN" i="1" dirty="0" err="1" smtClean="0">
                <a:effectLst/>
              </a:rPr>
              <a:t>jae</a:t>
            </a:r>
            <a:r>
              <a:rPr lang="en-US" altLang="zh-CN" i="1" dirty="0" smtClean="0">
                <a:effectLst/>
              </a:rPr>
              <a:t> </a:t>
            </a:r>
            <a:r>
              <a:rPr lang="zh-CN" altLang="en-US" i="1" dirty="0" smtClean="0">
                <a:effectLst/>
              </a:rPr>
              <a:t>有一些自己独特的想法。他相信在大一统的公链之外，人们仍然需要有可替代的选择，总有一部分人希望拥有一条属于自己的链。甚至从其他角度来说，许多去中心化的应用本身也应该是一条独立的链</a:t>
            </a:r>
            <a:r>
              <a:rPr lang="en-US" altLang="zh-CN" i="1" dirty="0" smtClean="0">
                <a:effectLst/>
              </a:rPr>
              <a:t>——</a:t>
            </a:r>
            <a:r>
              <a:rPr lang="zh-CN" altLang="en-US" i="1" dirty="0" smtClean="0">
                <a:effectLst/>
              </a:rPr>
              <a:t>比如，加密猫应该是一条链，</a:t>
            </a:r>
            <a:r>
              <a:rPr lang="en-US" altLang="zh-CN" i="1" dirty="0" smtClean="0">
                <a:effectLst/>
              </a:rPr>
              <a:t>fomo3d</a:t>
            </a:r>
            <a:r>
              <a:rPr lang="zh-CN" altLang="en-US" i="1" dirty="0" smtClean="0">
                <a:effectLst/>
              </a:rPr>
              <a:t>也应该是一条链，而不是公链上的应用。</a:t>
            </a:r>
            <a:endParaRPr lang="en-US" altLang="zh-CN" i="1" dirty="0" smtClean="0">
              <a:effectLst/>
            </a:endParaRPr>
          </a:p>
          <a:p>
            <a:endParaRPr lang="en-US" i="1" dirty="0" smtClean="0">
              <a:effectLst/>
            </a:endParaRPr>
          </a:p>
          <a:p>
            <a:r>
              <a:rPr lang="zh-CN" altLang="en-US" dirty="0" smtClean="0"/>
              <a:t>一个圈就是一家公司，</a:t>
            </a:r>
            <a:r>
              <a:rPr lang="en-US" altLang="zh-CN" dirty="0" smtClean="0"/>
              <a:t>hub</a:t>
            </a:r>
            <a:r>
              <a:rPr lang="zh-CN" altLang="en-US" dirty="0" smtClean="0"/>
              <a:t>是主营产品，可以跟其他公司互通，</a:t>
            </a:r>
            <a:r>
              <a:rPr lang="en-US" altLang="zh-CN" dirty="0" smtClean="0"/>
              <a:t>zone</a:t>
            </a:r>
            <a:r>
              <a:rPr lang="zh-CN" altLang="en-US" dirty="0" smtClean="0"/>
              <a:t>是其他的产品，可以有多个，</a:t>
            </a:r>
            <a:endParaRPr lang="en-US" altLang="zh-CN" dirty="0" smtClean="0"/>
          </a:p>
          <a:p>
            <a:r>
              <a:rPr lang="zh-CN" altLang="en-US" dirty="0" smtClean="0"/>
              <a:t>类似咱的币币，合约，期权这样的划分。可以只连接自己的</a:t>
            </a:r>
            <a:r>
              <a:rPr lang="en-US" altLang="zh-CN" dirty="0" smtClean="0"/>
              <a:t>hub</a:t>
            </a:r>
            <a:r>
              <a:rPr lang="zh-CN" altLang="en-US" dirty="0" smtClean="0"/>
              <a:t>，而不一定需要连接别人的</a:t>
            </a:r>
            <a:r>
              <a:rPr lang="en-US" altLang="zh-CN" dirty="0" smtClean="0"/>
              <a:t>hub</a:t>
            </a:r>
            <a:endParaRPr lang="zh-CN" altLang="en-US" dirty="0" smtClean="0"/>
          </a:p>
        </p:txBody>
      </p:sp>
      <p:sp>
        <p:nvSpPr>
          <p:cNvPr id="4" name="Slide Number Placeholder 3"/>
          <p:cNvSpPr>
            <a:spLocks noGrp="1"/>
          </p:cNvSpPr>
          <p:nvPr>
            <p:ph type="sldNum" sz="quarter" idx="10"/>
          </p:nvPr>
        </p:nvSpPr>
        <p:spPr/>
        <p:txBody>
          <a:bodyPr/>
          <a:lstStyle/>
          <a:p>
            <a:fld id="{21B2AA4F-B828-4D7C-AFD3-893933DAFCB4}" type="slidenum">
              <a:rPr lang="en-US" smtClean="0"/>
              <a:t>17</a:t>
            </a:fld>
            <a:endParaRPr lang="en-US"/>
          </a:p>
        </p:txBody>
      </p:sp>
    </p:spTree>
    <p:extLst>
      <p:ext uri="{BB962C8B-B14F-4D97-AF65-F5344CB8AC3E}">
        <p14:creationId xmlns:p14="http://schemas.microsoft.com/office/powerpoint/2010/main" val="1121768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r>
              <a:rPr lang="en-US" altLang="zh-CN" dirty="0" err="1" smtClean="0"/>
              <a:t>tendermint</a:t>
            </a:r>
            <a:r>
              <a:rPr lang="en-US" altLang="zh-CN" dirty="0" smtClean="0"/>
              <a:t> </a:t>
            </a:r>
            <a:r>
              <a:rPr lang="zh-CN" altLang="en-US" dirty="0" smtClean="0"/>
              <a:t>是 </a:t>
            </a:r>
            <a:r>
              <a:rPr lang="en-US" altLang="zh-CN" dirty="0" smtClean="0"/>
              <a:t>cosmos </a:t>
            </a:r>
            <a:r>
              <a:rPr lang="zh-CN" altLang="en-US" dirty="0" smtClean="0"/>
              <a:t>里面最重要的组成部分之一，它也是整个 </a:t>
            </a:r>
            <a:r>
              <a:rPr lang="en-US" altLang="zh-CN" dirty="0" smtClean="0"/>
              <a:t>cosmos </a:t>
            </a:r>
            <a:r>
              <a:rPr lang="zh-CN" altLang="en-US" dirty="0" smtClean="0"/>
              <a:t>生态的基础。要理解 </a:t>
            </a:r>
            <a:r>
              <a:rPr lang="en-US" altLang="zh-CN" dirty="0" smtClean="0"/>
              <a:t>cosmos</a:t>
            </a:r>
            <a:r>
              <a:rPr lang="zh-CN" altLang="en-US" dirty="0" smtClean="0"/>
              <a:t>，需要先弄懂 </a:t>
            </a:r>
            <a:r>
              <a:rPr lang="en-US" altLang="zh-CN" dirty="0" err="1" smtClean="0"/>
              <a:t>tendermint</a:t>
            </a:r>
            <a:r>
              <a:rPr lang="zh-CN" altLang="en-US" dirty="0" smtClean="0"/>
              <a:t>。</a:t>
            </a:r>
          </a:p>
          <a:p>
            <a:r>
              <a:rPr lang="zh-CN" altLang="en-US" dirty="0" smtClean="0"/>
              <a:t>简单的说，</a:t>
            </a:r>
            <a:r>
              <a:rPr lang="en-US" altLang="zh-CN" dirty="0" err="1" smtClean="0"/>
              <a:t>tendermint</a:t>
            </a:r>
            <a:r>
              <a:rPr lang="zh-CN" altLang="en-US" dirty="0" smtClean="0"/>
              <a:t>是一个通用的区块链开发框架。你可以借助这个框架，快速定制开发自己的链。</a:t>
            </a:r>
          </a:p>
          <a:p>
            <a:endParaRPr lang="en-US" altLang="zh-CN" dirty="0" smtClean="0"/>
          </a:p>
          <a:p>
            <a:r>
              <a:rPr lang="zh-CN" altLang="en-US" dirty="0" smtClean="0"/>
              <a:t>网络层：用来确保，在一个点对点的网络里，每个节点都能接收和传输一笔交易。</a:t>
            </a:r>
          </a:p>
          <a:p>
            <a:r>
              <a:rPr lang="zh-CN" altLang="en-US" dirty="0" smtClean="0"/>
              <a:t>共识层：用来确保每个节点选出同一笔交易，这个交易将被允许对节点的状态进行修改。在比特币里面，所谓“状态”就是一系列账户的余额（虽然是</a:t>
            </a:r>
            <a:r>
              <a:rPr lang="en-US" altLang="zh-CN" dirty="0" err="1" smtClean="0"/>
              <a:t>utxo</a:t>
            </a:r>
            <a:r>
              <a:rPr lang="zh-CN" altLang="en-US" dirty="0" smtClean="0"/>
              <a:t>模型，但为了简化理解，我们可以这样认为），矿工们就一笔交易达成共识，如果有效，这笔交易就会修改所有账户的余额。</a:t>
            </a:r>
          </a:p>
          <a:p>
            <a:r>
              <a:rPr lang="zh-CN" altLang="en-US" dirty="0" smtClean="0"/>
              <a:t>应用层：用来确保交易的处理。所谓“交易的处理”指的是：输入一笔交易和一个状态，这个应用就会返回一个新的状态。在以太坊上，应用层其实就是所谓的 </a:t>
            </a:r>
            <a:r>
              <a:rPr lang="en-US" altLang="zh-CN" dirty="0" err="1" smtClean="0"/>
              <a:t>evm</a:t>
            </a:r>
            <a:r>
              <a:rPr lang="en-US" altLang="zh-CN" dirty="0" smtClean="0"/>
              <a:t> </a:t>
            </a:r>
            <a:r>
              <a:rPr lang="zh-CN" altLang="en-US" dirty="0" smtClean="0"/>
              <a:t>虚拟机。所有的交易进入虚拟机，虚拟机会根据调用这笔交易的智能合约的指示来修改状态。</a:t>
            </a:r>
          </a:p>
          <a:p>
            <a:r>
              <a:rPr lang="en-US" altLang="zh-CN" i="1" dirty="0" smtClean="0"/>
              <a:t>cosmos </a:t>
            </a:r>
            <a:r>
              <a:rPr lang="zh-CN" altLang="en-US" i="1" dirty="0" smtClean="0"/>
              <a:t>团队创造了许多工具，让开发者可以像开发 </a:t>
            </a:r>
            <a:r>
              <a:rPr lang="en-US" altLang="zh-CN" i="1" dirty="0" err="1" smtClean="0"/>
              <a:t>dapp</a:t>
            </a:r>
            <a:r>
              <a:rPr lang="en-US" altLang="zh-CN" i="1" dirty="0" smtClean="0"/>
              <a:t> </a:t>
            </a:r>
            <a:r>
              <a:rPr lang="zh-CN" altLang="en-US" i="1" dirty="0" smtClean="0"/>
              <a:t>那样轻松开发自己的链。最终，当许多“小而美”、“定制化”、“专业化”、“针对性特别强”的链</a:t>
            </a:r>
            <a:endParaRPr lang="en-US" altLang="zh-CN" i="1" dirty="0" smtClean="0"/>
          </a:p>
          <a:p>
            <a:endParaRPr lang="en-US" i="1" dirty="0" smtClean="0"/>
          </a:p>
          <a:p>
            <a:r>
              <a:rPr lang="zh-CN" altLang="en-US" dirty="0" smtClean="0"/>
              <a:t>在技术发展早期，人们对如何开发一个去中心化的公共账本并不会有太多的认识和思考。比特币和以太坊的设计就像一块单片电路板，上面所有的元件都集成在一起，其中的逻辑错综复杂，没有任何分层的技术栈可言。如果你写过代码的话就会知道，解耦是设计复杂系统的第一要义。只有把各个功能分开，把一个系统拆解成干净的层级、模块和接口，代码才能复用，以及更好的做修改，为未来留下灵活的扩展空间。</a:t>
            </a:r>
          </a:p>
          <a:p>
            <a:r>
              <a:rPr lang="zh-CN" altLang="en-US" dirty="0" smtClean="0"/>
              <a:t>比特币和以太坊就像一台整体焊死的电脑，你很难对他进行改动，里面的零件也没法拔出来做升级。当人们对公链有各种各样完全不同的想法之后，人们发现把所有东西都做在一条链上是不对的，于是很多人开始想开发自己的链。这个时候你会发现，即使比特币和以太坊开源了，你也很难进行代码的复用。除了把比特币代码拷过来，改个参数，换个名称，弄出一个山寨币之外，做不了太多事情。</a:t>
            </a:r>
          </a:p>
          <a:p>
            <a:r>
              <a:rPr lang="zh-CN" altLang="en-US" dirty="0" smtClean="0"/>
              <a:t>在这样的背景下，有人就想，我能不能做一个工具，让大家使用这个工具能更好更快的开发自己的链呢？就好像组装电脑一样，键盘、鼠标、显示器、内存条，这些东西都是现成的、可独立拆卸的，一个不懂计算机原理的人也能像拼积木一样，制造各种各样不同性能的电脑。</a:t>
            </a:r>
            <a:endParaRPr lang="en-US" altLang="zh-CN" dirty="0" smtClean="0"/>
          </a:p>
          <a:p>
            <a:endParaRPr lang="en-US" altLang="zh-CN" dirty="0" smtClean="0"/>
          </a:p>
          <a:p>
            <a:r>
              <a:rPr lang="en-US" altLang="zh-CN" dirty="0" err="1" smtClean="0"/>
              <a:t>tendermint</a:t>
            </a:r>
            <a:r>
              <a:rPr lang="en-US" altLang="zh-CN" dirty="0" smtClean="0"/>
              <a:t> </a:t>
            </a:r>
            <a:r>
              <a:rPr lang="zh-CN" altLang="en-US" dirty="0" smtClean="0"/>
              <a:t>是 </a:t>
            </a:r>
            <a:r>
              <a:rPr lang="en-US" altLang="zh-CN" dirty="0" smtClean="0"/>
              <a:t>cosmos </a:t>
            </a:r>
            <a:r>
              <a:rPr lang="zh-CN" altLang="en-US" dirty="0" smtClean="0"/>
              <a:t>里面最重要的组成部分之一，它也是整个 </a:t>
            </a:r>
            <a:r>
              <a:rPr lang="en-US" altLang="zh-CN" dirty="0" smtClean="0"/>
              <a:t>cosmos </a:t>
            </a:r>
            <a:r>
              <a:rPr lang="zh-CN" altLang="en-US" dirty="0" smtClean="0"/>
              <a:t>生态的基础。要理解 </a:t>
            </a:r>
            <a:r>
              <a:rPr lang="en-US" altLang="zh-CN" dirty="0" smtClean="0"/>
              <a:t>cosmos</a:t>
            </a:r>
            <a:r>
              <a:rPr lang="zh-CN" altLang="en-US" dirty="0" smtClean="0"/>
              <a:t>，需要先弄懂 </a:t>
            </a:r>
            <a:r>
              <a:rPr lang="en-US" altLang="zh-CN" dirty="0" err="1" smtClean="0"/>
              <a:t>tendermint</a:t>
            </a:r>
            <a:r>
              <a:rPr lang="zh-CN" altLang="en-US" dirty="0" smtClean="0"/>
              <a:t>。</a:t>
            </a:r>
          </a:p>
          <a:p>
            <a:r>
              <a:rPr lang="zh-CN" altLang="en-US" dirty="0" smtClean="0"/>
              <a:t>简单的说，</a:t>
            </a:r>
            <a:r>
              <a:rPr lang="en-US" altLang="zh-CN" dirty="0" err="1" smtClean="0"/>
              <a:t>tendermint</a:t>
            </a:r>
            <a:r>
              <a:rPr lang="zh-CN" altLang="en-US" dirty="0" smtClean="0"/>
              <a:t>是一个通用的区块链开发框架。你可以借助这个框架，快速定制开发自己的链。</a:t>
            </a:r>
          </a:p>
          <a:p>
            <a:endParaRPr lang="zh-CN" altLang="en-US" dirty="0" smtClean="0"/>
          </a:p>
          <a:p>
            <a:endParaRPr 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18</a:t>
            </a:fld>
            <a:endParaRPr lang="en-US"/>
          </a:p>
        </p:txBody>
      </p:sp>
    </p:spTree>
    <p:extLst>
      <p:ext uri="{BB962C8B-B14F-4D97-AF65-F5344CB8AC3E}">
        <p14:creationId xmlns:p14="http://schemas.microsoft.com/office/powerpoint/2010/main" val="1955751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r>
              <a:rPr lang="zh-CN" altLang="en-US" dirty="0" smtClean="0"/>
              <a:t>对话</a:t>
            </a:r>
            <a:r>
              <a:rPr lang="en-US" altLang="zh-CN" dirty="0" smtClean="0"/>
              <a:t>Cosmos</a:t>
            </a:r>
            <a:r>
              <a:rPr lang="zh-CN" altLang="en-US" dirty="0" smtClean="0"/>
              <a:t>：未来是所有人都用一条公链，还是每个人都有自己的链</a:t>
            </a:r>
            <a:endParaRPr 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19</a:t>
            </a:fld>
            <a:endParaRPr lang="en-US"/>
          </a:p>
        </p:txBody>
      </p:sp>
    </p:spTree>
    <p:extLst>
      <p:ext uri="{BB962C8B-B14F-4D97-AF65-F5344CB8AC3E}">
        <p14:creationId xmlns:p14="http://schemas.microsoft.com/office/powerpoint/2010/main" val="924462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481013" y="1279525"/>
            <a:ext cx="6140450" cy="3454400"/>
          </a:xfrm>
          <a:ln>
            <a:solidFill>
              <a:srgbClr val="000000">
                <a:alpha val="100000"/>
              </a:srgbClr>
            </a:solidFill>
            <a:miter lim="800000"/>
          </a:ln>
        </p:spPr>
      </p:sp>
      <p:sp>
        <p:nvSpPr>
          <p:cNvPr id="86019" name="Notes Placeholder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en-US" altLang="zh-CN" dirty="0">
              <a:ea typeface="SimSun" pitchFamily="2" charset="-122"/>
            </a:endParaRPr>
          </a:p>
        </p:txBody>
      </p:sp>
      <p:sp>
        <p:nvSpPr>
          <p:cNvPr id="8602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ea typeface="SimSun" pitchFamily="2" charset="-122"/>
              </a:rPr>
              <a:t>2</a:t>
            </a:fld>
            <a:endParaRPr lang="en-US" altLang="zh-CN" dirty="0">
              <a:ea typeface="SimSun"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r>
              <a:rPr lang="zh-CN" altLang="en-US" dirty="0" smtClean="0"/>
              <a:t>对话</a:t>
            </a:r>
            <a:r>
              <a:rPr lang="en-US" altLang="zh-CN" dirty="0" smtClean="0"/>
              <a:t>Cosmos</a:t>
            </a:r>
            <a:r>
              <a:rPr lang="zh-CN" altLang="en-US" dirty="0" smtClean="0"/>
              <a:t>：未来是所有人都用一条公链，还是每个人都有自己的链</a:t>
            </a:r>
            <a:endParaRPr lang="en-US" dirty="0"/>
          </a:p>
        </p:txBody>
      </p:sp>
      <p:sp>
        <p:nvSpPr>
          <p:cNvPr id="4" name="Slide Number Placeholder 3"/>
          <p:cNvSpPr>
            <a:spLocks noGrp="1"/>
          </p:cNvSpPr>
          <p:nvPr>
            <p:ph type="sldNum" sz="quarter" idx="10"/>
          </p:nvPr>
        </p:nvSpPr>
        <p:spPr/>
        <p:txBody>
          <a:bodyPr/>
          <a:lstStyle/>
          <a:p>
            <a:fld id="{21B2AA4F-B828-4D7C-AFD3-893933DAFCB4}" type="slidenum">
              <a:rPr lang="en-US" smtClean="0"/>
              <a:t>20</a:t>
            </a:fld>
            <a:endParaRPr lang="en-US"/>
          </a:p>
        </p:txBody>
      </p:sp>
    </p:spTree>
    <p:extLst>
      <p:ext uri="{BB962C8B-B14F-4D97-AF65-F5344CB8AC3E}">
        <p14:creationId xmlns:p14="http://schemas.microsoft.com/office/powerpoint/2010/main" val="860068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481013" y="1279525"/>
            <a:ext cx="6140450" cy="3454400"/>
          </a:xfrm>
          <a:ln>
            <a:solidFill>
              <a:srgbClr val="000000">
                <a:alpha val="100000"/>
              </a:srgbClr>
            </a:solidFill>
            <a:miter lim="800000"/>
          </a:ln>
        </p:spPr>
      </p:sp>
      <p:sp>
        <p:nvSpPr>
          <p:cNvPr id="86019" name="Notes Placeholder 2"/>
          <p:cNvSpPr>
            <a:spLocks noGrp="1"/>
          </p:cNvSpPr>
          <p:nvPr>
            <p:ph type="body" idx="1"/>
          </p:nvPr>
        </p:nvSpPr>
        <p:spPr>
          <a:noFill/>
          <a:ln>
            <a:noFill/>
          </a:ln>
        </p:spPr>
        <p:txBody>
          <a:bodyPr wrap="square" lIns="91440" tIns="45720" rIns="91440" bIns="45720" anchor="t"/>
          <a:lstStyle/>
          <a:p>
            <a:pPr lvl="0" eaLnBrk="1" hangingPunct="1">
              <a:spcBef>
                <a:spcPct val="0"/>
              </a:spcBef>
            </a:pPr>
            <a:endParaRPr lang="en-US" altLang="zh-CN" dirty="0">
              <a:ea typeface="SimSun" pitchFamily="2" charset="-122"/>
            </a:endParaRPr>
          </a:p>
        </p:txBody>
      </p:sp>
      <p:sp>
        <p:nvSpPr>
          <p:cNvPr id="8602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ea typeface="SimSun" pitchFamily="2" charset="-122"/>
              </a:rPr>
              <a:t>22</a:t>
            </a:fld>
            <a:endParaRPr lang="en-US" altLang="zh-CN" dirty="0">
              <a:ea typeface="SimSun"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481013" y="1279525"/>
            <a:ext cx="6140450" cy="3454400"/>
          </a:xfrm>
          <a:ln>
            <a:solidFill>
              <a:srgbClr val="000000">
                <a:alpha val="100000"/>
              </a:srgbClr>
            </a:solidFill>
            <a:miter lim="800000"/>
          </a:ln>
        </p:spPr>
      </p:sp>
      <p:sp>
        <p:nvSpPr>
          <p:cNvPr id="86019" name="Notes Placeholder 2"/>
          <p:cNvSpPr>
            <a:spLocks noGrp="1"/>
          </p:cNvSpPr>
          <p:nvPr>
            <p:ph type="body" idx="1"/>
          </p:nvPr>
        </p:nvSpPr>
        <p:spPr>
          <a:noFill/>
          <a:ln>
            <a:noFill/>
          </a:ln>
        </p:spPr>
        <p:txBody>
          <a:bodyPr wrap="square" lIns="91440" tIns="45720" rIns="91440" bIns="45720" anchor="t"/>
          <a:lstStyle/>
          <a:p>
            <a:r>
              <a:rPr lang="en-US" altLang="zh-CN" dirty="0" smtClean="0"/>
              <a:t>1. </a:t>
            </a:r>
            <a:r>
              <a:rPr lang="en-US" altLang="zh-CN" dirty="0" err="1" smtClean="0"/>
              <a:t>Relayer</a:t>
            </a:r>
            <a:r>
              <a:rPr lang="zh-CN" altLang="en-US" dirty="0" smtClean="0"/>
              <a:t>引用收费表和他们用来收取交易费用的地址。</a:t>
            </a:r>
            <a:br>
              <a:rPr lang="zh-CN" altLang="en-US" dirty="0" smtClean="0"/>
            </a:br>
            <a:r>
              <a:rPr lang="en-US" altLang="zh-CN" dirty="0" smtClean="0"/>
              <a:t>2.</a:t>
            </a:r>
            <a:r>
              <a:rPr lang="en-US" altLang="zh-CN" baseline="0" dirty="0" smtClean="0"/>
              <a:t> maker</a:t>
            </a:r>
            <a:r>
              <a:rPr lang="zh-CN" altLang="en-US" dirty="0" smtClean="0"/>
              <a:t>创建订单，将</a:t>
            </a:r>
            <a:r>
              <a:rPr lang="en-US" altLang="zh-CN" dirty="0" err="1" smtClean="0"/>
              <a:t>feeA</a:t>
            </a:r>
            <a:r>
              <a:rPr lang="zh-CN" altLang="en-US" dirty="0" smtClean="0"/>
              <a:t>和</a:t>
            </a:r>
            <a:r>
              <a:rPr lang="en-US" altLang="zh-CN" dirty="0" err="1" smtClean="0"/>
              <a:t>feeB</a:t>
            </a:r>
            <a:r>
              <a:rPr lang="zh-CN" altLang="en-US" dirty="0" smtClean="0"/>
              <a:t>设置为满足</a:t>
            </a:r>
            <a:r>
              <a:rPr lang="en-US" altLang="zh-CN" dirty="0" err="1" smtClean="0"/>
              <a:t>Relayer</a:t>
            </a:r>
            <a:r>
              <a:rPr lang="zh-CN" altLang="en-US" dirty="0" smtClean="0"/>
              <a:t>收费时间表的值，将</a:t>
            </a:r>
            <a:r>
              <a:rPr lang="en-US" altLang="zh-CN" dirty="0" err="1" smtClean="0"/>
              <a:t>feeRecipient</a:t>
            </a:r>
            <a:r>
              <a:rPr lang="zh-CN" altLang="en-US" dirty="0" smtClean="0"/>
              <a:t>设置为</a:t>
            </a:r>
            <a:r>
              <a:rPr lang="en-US" altLang="zh-CN" dirty="0" err="1" smtClean="0"/>
              <a:t>Relayer</a:t>
            </a:r>
            <a:r>
              <a:rPr lang="zh-CN" altLang="en-US" dirty="0" smtClean="0"/>
              <a:t>希望的收件人地址并使用其私钥签署订单。</a:t>
            </a:r>
            <a:br>
              <a:rPr lang="zh-CN" altLang="en-US" dirty="0" smtClean="0"/>
            </a:br>
            <a:r>
              <a:rPr lang="en-US" altLang="zh-CN" dirty="0" smtClean="0"/>
              <a:t>3.</a:t>
            </a:r>
            <a:r>
              <a:rPr lang="zh-CN" altLang="en-US" baseline="0" dirty="0" smtClean="0"/>
              <a:t> </a:t>
            </a:r>
            <a:r>
              <a:rPr lang="en-US" altLang="zh-CN" baseline="0" dirty="0" smtClean="0"/>
              <a:t>maker</a:t>
            </a:r>
            <a:r>
              <a:rPr lang="zh-CN" altLang="en-US" dirty="0" smtClean="0"/>
              <a:t>将签名的订单传送给</a:t>
            </a:r>
            <a:r>
              <a:rPr lang="en-US" altLang="zh-CN" dirty="0" err="1" smtClean="0"/>
              <a:t>Relayer</a:t>
            </a:r>
            <a:r>
              <a:rPr lang="zh-CN" altLang="en-US" dirty="0" smtClean="0"/>
              <a:t>。</a:t>
            </a:r>
            <a:br>
              <a:rPr lang="zh-CN" altLang="en-US" dirty="0" smtClean="0"/>
            </a:br>
            <a:r>
              <a:rPr lang="en-US" altLang="zh-CN" dirty="0" smtClean="0"/>
              <a:t>4.</a:t>
            </a:r>
            <a:r>
              <a:rPr lang="zh-CN" altLang="en-US" dirty="0" smtClean="0"/>
              <a:t> </a:t>
            </a:r>
            <a:r>
              <a:rPr lang="en-US" altLang="zh-CN" dirty="0" err="1" smtClean="0"/>
              <a:t>relayer</a:t>
            </a:r>
            <a:r>
              <a:rPr lang="zh-CN" altLang="en-US" dirty="0" smtClean="0"/>
              <a:t>收到订单，检查订单是否有效，并提供所需的费用。如果订单无效或不符合</a:t>
            </a:r>
            <a:r>
              <a:rPr lang="en-US" altLang="zh-CN" dirty="0" err="1" smtClean="0"/>
              <a:t>Relayer</a:t>
            </a:r>
            <a:r>
              <a:rPr lang="zh-CN" altLang="en-US" dirty="0" smtClean="0"/>
              <a:t>的要求，订单将被拒绝。如果订单令人满意，则继续将订单张贴到他们的订单。</a:t>
            </a:r>
            <a:br>
              <a:rPr lang="zh-CN" altLang="en-US" dirty="0" smtClean="0"/>
            </a:br>
            <a:r>
              <a:rPr lang="en-US" altLang="zh-CN" dirty="0" smtClean="0"/>
              <a:t>5. Takers</a:t>
            </a:r>
            <a:r>
              <a:rPr lang="zh-CN" altLang="en-US" dirty="0" smtClean="0"/>
              <a:t>查看</a:t>
            </a:r>
            <a:r>
              <a:rPr lang="en-US" altLang="zh-CN" dirty="0" err="1" smtClean="0"/>
              <a:t>relayer</a:t>
            </a:r>
            <a:r>
              <a:rPr lang="zh-CN" altLang="en-US" dirty="0" smtClean="0"/>
              <a:t>上的订单表，挑选要吃的单，</a:t>
            </a:r>
            <a:endParaRPr lang="en-US" altLang="zh-CN" dirty="0" smtClean="0"/>
          </a:p>
          <a:p>
            <a:r>
              <a:rPr lang="en-US" altLang="zh-CN" dirty="0" smtClean="0"/>
              <a:t>6. Taker</a:t>
            </a:r>
            <a:r>
              <a:rPr lang="zh-CN" altLang="en-US" dirty="0" smtClean="0"/>
              <a:t>通过将订单</a:t>
            </a:r>
            <a:r>
              <a:rPr lang="en-US" altLang="zh-CN" dirty="0" smtClean="0"/>
              <a:t>(</a:t>
            </a:r>
            <a:r>
              <a:rPr lang="zh-CN" altLang="en-US" dirty="0" smtClean="0"/>
              <a:t>包括</a:t>
            </a:r>
            <a:r>
              <a:rPr lang="en-US" altLang="zh-CN" dirty="0" smtClean="0"/>
              <a:t>maker</a:t>
            </a:r>
            <a:r>
              <a:rPr lang="zh-CN" altLang="en-US" dirty="0" smtClean="0"/>
              <a:t>的挂单</a:t>
            </a:r>
            <a:r>
              <a:rPr lang="en-US" altLang="zh-CN" dirty="0" smtClean="0"/>
              <a:t>)</a:t>
            </a:r>
            <a:r>
              <a:rPr lang="zh-CN" altLang="en-US" dirty="0" smtClean="0"/>
              <a:t>提交给以太坊区块链上的交换合约来结算挂单和吃单</a:t>
            </a:r>
            <a:endParaRPr lang="en-US" altLang="zh-CN" dirty="0">
              <a:ea typeface="SimSun" pitchFamily="2" charset="-122"/>
            </a:endParaRPr>
          </a:p>
        </p:txBody>
      </p:sp>
      <p:sp>
        <p:nvSpPr>
          <p:cNvPr id="8602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ea typeface="SimSun" pitchFamily="2" charset="-122"/>
              </a:rPr>
              <a:t>23</a:t>
            </a:fld>
            <a:endParaRPr lang="en-US" altLang="zh-CN" dirty="0">
              <a:ea typeface="SimSun" pitchFamily="2" charset="-122"/>
            </a:endParaRPr>
          </a:p>
        </p:txBody>
      </p:sp>
    </p:spTree>
    <p:extLst>
      <p:ext uri="{BB962C8B-B14F-4D97-AF65-F5344CB8AC3E}">
        <p14:creationId xmlns:p14="http://schemas.microsoft.com/office/powerpoint/2010/main" val="991982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481013" y="1279525"/>
            <a:ext cx="6140450" cy="3454400"/>
          </a:xfrm>
          <a:ln>
            <a:solidFill>
              <a:srgbClr val="000000">
                <a:alpha val="100000"/>
              </a:srgbClr>
            </a:solidFill>
            <a:miter lim="800000"/>
          </a:ln>
        </p:spPr>
      </p:sp>
      <p:sp>
        <p:nvSpPr>
          <p:cNvPr id="86019" name="Notes Placeholder 2"/>
          <p:cNvSpPr>
            <a:spLocks noGrp="1"/>
          </p:cNvSpPr>
          <p:nvPr>
            <p:ph type="body" idx="1"/>
          </p:nvPr>
        </p:nvSpPr>
        <p:spPr>
          <a:noFill/>
          <a:ln>
            <a:noFill/>
          </a:ln>
        </p:spPr>
        <p:txBody>
          <a:bodyPr wrap="square" lIns="91440" tIns="45720" rIns="91440" bIns="45720" anchor="t"/>
          <a:lstStyle/>
          <a:p>
            <a:r>
              <a:rPr lang="en-US" altLang="zh-CN" dirty="0" smtClean="0"/>
              <a:t>1. </a:t>
            </a:r>
            <a:r>
              <a:rPr lang="en-US" altLang="zh-CN" dirty="0" err="1" smtClean="0"/>
              <a:t>Relayer</a:t>
            </a:r>
            <a:r>
              <a:rPr lang="zh-CN" altLang="en-US" dirty="0" smtClean="0"/>
              <a:t>引用收费表和他们用来收取交易费用的地址。</a:t>
            </a:r>
            <a:br>
              <a:rPr lang="zh-CN" altLang="en-US" dirty="0" smtClean="0"/>
            </a:br>
            <a:r>
              <a:rPr lang="en-US" altLang="zh-CN" dirty="0" smtClean="0"/>
              <a:t>2.</a:t>
            </a:r>
            <a:r>
              <a:rPr lang="en-US" altLang="zh-CN" baseline="0" dirty="0" smtClean="0"/>
              <a:t> maker</a:t>
            </a:r>
            <a:r>
              <a:rPr lang="zh-CN" altLang="en-US" dirty="0" smtClean="0"/>
              <a:t>创建订单，将</a:t>
            </a:r>
            <a:r>
              <a:rPr lang="en-US" altLang="zh-CN" dirty="0" err="1" smtClean="0"/>
              <a:t>feeA</a:t>
            </a:r>
            <a:r>
              <a:rPr lang="zh-CN" altLang="en-US" dirty="0" smtClean="0"/>
              <a:t>和</a:t>
            </a:r>
            <a:r>
              <a:rPr lang="en-US" altLang="zh-CN" dirty="0" err="1" smtClean="0"/>
              <a:t>feeB</a:t>
            </a:r>
            <a:r>
              <a:rPr lang="zh-CN" altLang="en-US" dirty="0" smtClean="0"/>
              <a:t>设置为满足</a:t>
            </a:r>
            <a:r>
              <a:rPr lang="en-US" altLang="zh-CN" dirty="0" err="1" smtClean="0"/>
              <a:t>Relayer</a:t>
            </a:r>
            <a:r>
              <a:rPr lang="zh-CN" altLang="en-US" dirty="0" smtClean="0"/>
              <a:t>收费时间表的值，将</a:t>
            </a:r>
            <a:r>
              <a:rPr lang="en-US" altLang="zh-CN" dirty="0" err="1" smtClean="0"/>
              <a:t>feeRecipient</a:t>
            </a:r>
            <a:r>
              <a:rPr lang="zh-CN" altLang="en-US" dirty="0" smtClean="0"/>
              <a:t>设置为</a:t>
            </a:r>
            <a:r>
              <a:rPr lang="en-US" altLang="zh-CN" dirty="0" err="1" smtClean="0"/>
              <a:t>Relayer</a:t>
            </a:r>
            <a:r>
              <a:rPr lang="zh-CN" altLang="en-US" dirty="0" smtClean="0"/>
              <a:t>希望的收件人地址并使用其私钥签署订单。</a:t>
            </a:r>
            <a:br>
              <a:rPr lang="zh-CN" altLang="en-US" dirty="0" smtClean="0"/>
            </a:br>
            <a:r>
              <a:rPr lang="en-US" altLang="zh-CN" dirty="0" smtClean="0"/>
              <a:t>3.</a:t>
            </a:r>
            <a:r>
              <a:rPr lang="zh-CN" altLang="en-US" baseline="0" dirty="0" smtClean="0"/>
              <a:t> </a:t>
            </a:r>
            <a:r>
              <a:rPr lang="en-US" altLang="zh-CN" baseline="0" dirty="0" smtClean="0"/>
              <a:t>maker</a:t>
            </a:r>
            <a:r>
              <a:rPr lang="zh-CN" altLang="en-US" dirty="0" smtClean="0"/>
              <a:t>将签名的订单传送给</a:t>
            </a:r>
            <a:r>
              <a:rPr lang="en-US" altLang="zh-CN" dirty="0" err="1" smtClean="0"/>
              <a:t>Relayer</a:t>
            </a:r>
            <a:r>
              <a:rPr lang="zh-CN" altLang="en-US" dirty="0" smtClean="0"/>
              <a:t>。</a:t>
            </a:r>
            <a:br>
              <a:rPr lang="zh-CN" altLang="en-US" dirty="0" smtClean="0"/>
            </a:br>
            <a:r>
              <a:rPr lang="en-US" altLang="zh-CN" dirty="0" smtClean="0"/>
              <a:t>4.</a:t>
            </a:r>
            <a:r>
              <a:rPr lang="zh-CN" altLang="en-US" dirty="0" smtClean="0"/>
              <a:t> </a:t>
            </a:r>
            <a:r>
              <a:rPr lang="en-US" altLang="zh-CN" dirty="0" err="1" smtClean="0"/>
              <a:t>relayer</a:t>
            </a:r>
            <a:r>
              <a:rPr lang="zh-CN" altLang="en-US" dirty="0" smtClean="0"/>
              <a:t>收到订单，检查订单是否有效，并提供所需的费用。如果订单无效或不符合</a:t>
            </a:r>
            <a:r>
              <a:rPr lang="en-US" altLang="zh-CN" dirty="0" err="1" smtClean="0"/>
              <a:t>Relayer</a:t>
            </a:r>
            <a:r>
              <a:rPr lang="zh-CN" altLang="en-US" dirty="0" smtClean="0"/>
              <a:t>的要求，订单将被拒绝。如果订单令人满意，则继续将订单张贴到他们的订单。</a:t>
            </a:r>
            <a:br>
              <a:rPr lang="zh-CN" altLang="en-US" dirty="0" smtClean="0"/>
            </a:br>
            <a:r>
              <a:rPr lang="en-US" altLang="zh-CN" dirty="0" smtClean="0"/>
              <a:t>5. Takers</a:t>
            </a:r>
            <a:r>
              <a:rPr lang="zh-CN" altLang="en-US" dirty="0" smtClean="0"/>
              <a:t>查看</a:t>
            </a:r>
            <a:r>
              <a:rPr lang="en-US" altLang="zh-CN" dirty="0" err="1" smtClean="0"/>
              <a:t>relayer</a:t>
            </a:r>
            <a:r>
              <a:rPr lang="zh-CN" altLang="en-US" dirty="0" smtClean="0"/>
              <a:t>上的订单表，挑选要吃的单，</a:t>
            </a:r>
            <a:endParaRPr lang="en-US" altLang="zh-CN" dirty="0" smtClean="0"/>
          </a:p>
          <a:p>
            <a:r>
              <a:rPr lang="en-US" altLang="zh-CN" dirty="0" smtClean="0"/>
              <a:t>6. Taker</a:t>
            </a:r>
            <a:r>
              <a:rPr lang="zh-CN" altLang="en-US" dirty="0" smtClean="0"/>
              <a:t>通过将订单</a:t>
            </a:r>
            <a:r>
              <a:rPr lang="en-US" altLang="zh-CN" dirty="0" smtClean="0"/>
              <a:t>(</a:t>
            </a:r>
            <a:r>
              <a:rPr lang="zh-CN" altLang="en-US" dirty="0" smtClean="0"/>
              <a:t>包括</a:t>
            </a:r>
            <a:r>
              <a:rPr lang="en-US" altLang="zh-CN" dirty="0" smtClean="0"/>
              <a:t>maker</a:t>
            </a:r>
            <a:r>
              <a:rPr lang="zh-CN" altLang="en-US" dirty="0" smtClean="0"/>
              <a:t>的挂单</a:t>
            </a:r>
            <a:r>
              <a:rPr lang="en-US" altLang="zh-CN" dirty="0" smtClean="0"/>
              <a:t>)</a:t>
            </a:r>
            <a:r>
              <a:rPr lang="zh-CN" altLang="en-US" dirty="0" smtClean="0"/>
              <a:t>提交给以太坊区块链上的交换合约来结算挂单和吃单</a:t>
            </a:r>
            <a:endParaRPr lang="en-US" altLang="zh-CN" dirty="0" smtClean="0"/>
          </a:p>
        </p:txBody>
      </p:sp>
      <p:sp>
        <p:nvSpPr>
          <p:cNvPr id="8602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ea typeface="SimSun" pitchFamily="2" charset="-122"/>
              </a:rPr>
              <a:t>24</a:t>
            </a:fld>
            <a:endParaRPr lang="en-US" altLang="zh-CN" dirty="0">
              <a:ea typeface="SimSun" pitchFamily="2" charset="-122"/>
            </a:endParaRPr>
          </a:p>
        </p:txBody>
      </p:sp>
    </p:spTree>
    <p:extLst>
      <p:ext uri="{BB962C8B-B14F-4D97-AF65-F5344CB8AC3E}">
        <p14:creationId xmlns:p14="http://schemas.microsoft.com/office/powerpoint/2010/main" val="1392748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481013" y="1279525"/>
            <a:ext cx="6140450" cy="3454400"/>
          </a:xfrm>
          <a:ln>
            <a:solidFill>
              <a:srgbClr val="000000">
                <a:alpha val="100000"/>
              </a:srgbClr>
            </a:solidFill>
            <a:miter lim="800000"/>
          </a:ln>
        </p:spPr>
      </p:sp>
      <p:sp>
        <p:nvSpPr>
          <p:cNvPr id="86019" name="Notes Placeholder 2"/>
          <p:cNvSpPr>
            <a:spLocks noGrp="1"/>
          </p:cNvSpPr>
          <p:nvPr>
            <p:ph type="body" idx="1"/>
          </p:nvPr>
        </p:nvSpPr>
        <p:spPr>
          <a:noFill/>
          <a:ln>
            <a:noFill/>
          </a:ln>
        </p:spPr>
        <p:txBody>
          <a:bodyPr wrap="square" lIns="91440" tIns="45720" rIns="91440" bIns="45720" anchor="t"/>
          <a:lstStyle/>
          <a:p>
            <a:r>
              <a:rPr lang="zh-CN" altLang="en-US" dirty="0" smtClean="0"/>
              <a:t>它主要由两部分组成，一个是</a:t>
            </a:r>
            <a:r>
              <a:rPr lang="en-US" altLang="zh-CN" dirty="0" err="1" smtClean="0"/>
              <a:t>EtherDelta</a:t>
            </a:r>
            <a:r>
              <a:rPr lang="zh-CN" altLang="en-US" dirty="0" smtClean="0"/>
              <a:t>网站，另一个是</a:t>
            </a:r>
            <a:r>
              <a:rPr lang="en-US" altLang="zh-CN" dirty="0" err="1" smtClean="0"/>
              <a:t>etherdelta</a:t>
            </a:r>
            <a:r>
              <a:rPr lang="zh-CN" altLang="en-US" dirty="0" smtClean="0"/>
              <a:t>智能合约。</a:t>
            </a:r>
            <a:br>
              <a:rPr lang="zh-CN" altLang="en-US" dirty="0" smtClean="0"/>
            </a:br>
            <a:r>
              <a:rPr lang="en-US" altLang="zh-CN" dirty="0" err="1" smtClean="0"/>
              <a:t>Etherdelta</a:t>
            </a:r>
            <a:r>
              <a:rPr lang="zh-CN" altLang="en-US" dirty="0" smtClean="0"/>
              <a:t>智能合约是部署于以太坊上的特定版本地址智能合约。合约中主要实现了用户资产托管登记簿和订单簿。</a:t>
            </a:r>
            <a:endParaRPr lang="en-US" altLang="zh-CN" dirty="0" smtClean="0"/>
          </a:p>
          <a:p>
            <a:r>
              <a:rPr lang="zh-CN" altLang="en-US" dirty="0" smtClean="0"/>
              <a:t>订单簿中以代币为维度维护了所有当前所有成交挂单和未成交挂单。用户资产登记簿主要是维护了用户的代币资产和支持成交挂单的资产清算。</a:t>
            </a:r>
          </a:p>
          <a:p>
            <a:r>
              <a:rPr lang="zh-CN" altLang="en-US" dirty="0" smtClean="0"/>
              <a:t>由于</a:t>
            </a:r>
            <a:r>
              <a:rPr lang="en-US" altLang="zh-CN" dirty="0" err="1" smtClean="0"/>
              <a:t>EtherDelta</a:t>
            </a:r>
            <a:r>
              <a:rPr lang="zh-CN" altLang="en-US" dirty="0" smtClean="0"/>
              <a:t>是交易驱动的模式，所以用户的所有操作都需要普通的以太坊交易来触发。</a:t>
            </a:r>
            <a:endParaRPr lang="en-US" altLang="zh-CN" dirty="0" smtClean="0"/>
          </a:p>
          <a:p>
            <a:r>
              <a:rPr lang="zh-CN" altLang="en-US" dirty="0" smtClean="0"/>
              <a:t>因此，用户需要依赖以太坊钱包工具来执行交易指令，譬如</a:t>
            </a:r>
            <a:r>
              <a:rPr lang="en-US" altLang="zh-CN" dirty="0" err="1" smtClean="0"/>
              <a:t>MetaMask</a:t>
            </a:r>
            <a:r>
              <a:rPr lang="zh-CN" altLang="en-US" dirty="0" smtClean="0"/>
              <a:t>钱包。一个正常的流程可能是这样的：</a:t>
            </a:r>
          </a:p>
          <a:p>
            <a:endParaRPr lang="en-US" altLang="zh-CN" dirty="0" smtClean="0"/>
          </a:p>
          <a:p>
            <a:r>
              <a:rPr lang="en-US" altLang="zh-CN" dirty="0" smtClean="0"/>
              <a:t>1</a:t>
            </a:r>
            <a:r>
              <a:rPr lang="zh-CN" altLang="en-US" dirty="0" smtClean="0"/>
              <a:t>、充值。用户通过钱包工具向以太坊</a:t>
            </a:r>
            <a:r>
              <a:rPr lang="en-US" altLang="zh-CN" dirty="0" err="1" smtClean="0"/>
              <a:t>etherdelta</a:t>
            </a:r>
            <a:r>
              <a:rPr lang="zh-CN" altLang="en-US" dirty="0" smtClean="0"/>
              <a:t>合约发起充值函数调用。该交易会将代币资产转账至合约，</a:t>
            </a:r>
            <a:endParaRPr lang="en-US" altLang="zh-CN" dirty="0" smtClean="0"/>
          </a:p>
          <a:p>
            <a:r>
              <a:rPr lang="en-US" altLang="zh-CN" dirty="0" err="1" smtClean="0"/>
              <a:t>etherdelta</a:t>
            </a:r>
            <a:r>
              <a:rPr lang="zh-CN" altLang="en-US" dirty="0" smtClean="0"/>
              <a:t>合约会对该笔转让资产进行接收和登记托管于资产簿中。</a:t>
            </a:r>
          </a:p>
          <a:p>
            <a:endParaRPr lang="en-US" altLang="zh-CN" dirty="0" smtClean="0"/>
          </a:p>
          <a:p>
            <a:r>
              <a:rPr lang="en-US" altLang="zh-CN" dirty="0" smtClean="0"/>
              <a:t>2</a:t>
            </a:r>
            <a:r>
              <a:rPr lang="zh-CN" altLang="en-US" dirty="0" smtClean="0"/>
              <a:t>、挂单交易。用户在网站挂单列表中相中一笔挂单符合成交预期，则在网站上取得该挂单相关信息，组成交易指令，</a:t>
            </a:r>
            <a:endParaRPr lang="en-US" altLang="zh-CN" dirty="0" smtClean="0"/>
          </a:p>
          <a:p>
            <a:r>
              <a:rPr lang="zh-CN" altLang="en-US" dirty="0" smtClean="0"/>
              <a:t>并通过钱包工具对交易指令进行签名，并通过网站向以太坊网络广播。以太坊</a:t>
            </a:r>
            <a:r>
              <a:rPr lang="en-US" altLang="zh-CN" dirty="0" err="1" smtClean="0"/>
              <a:t>etherdelta</a:t>
            </a:r>
            <a:r>
              <a:rPr lang="zh-CN" altLang="en-US" dirty="0" smtClean="0"/>
              <a:t>合约执行交易指令，</a:t>
            </a:r>
            <a:endParaRPr lang="en-US" altLang="zh-CN" dirty="0" smtClean="0"/>
          </a:p>
          <a:p>
            <a:r>
              <a:rPr lang="zh-CN" altLang="en-US" dirty="0" smtClean="0"/>
              <a:t>对相关代币比例进行计算和交易费用计算，如果订单正常成交，则会进行买卖双方的订单清算，并更新到用户资产登记薄中。</a:t>
            </a:r>
          </a:p>
          <a:p>
            <a:endParaRPr lang="en-US" altLang="zh-CN" dirty="0" smtClean="0"/>
          </a:p>
          <a:p>
            <a:r>
              <a:rPr lang="en-US" altLang="zh-CN" dirty="0" smtClean="0"/>
              <a:t>3</a:t>
            </a:r>
            <a:r>
              <a:rPr lang="zh-CN" altLang="en-US" dirty="0" smtClean="0"/>
              <a:t>、提现。用户通过钱包工具向以太坊</a:t>
            </a:r>
            <a:r>
              <a:rPr lang="en-US" altLang="zh-CN" dirty="0" err="1" smtClean="0"/>
              <a:t>etherdelta</a:t>
            </a:r>
            <a:r>
              <a:rPr lang="zh-CN" altLang="en-US" dirty="0" smtClean="0"/>
              <a:t>合约发起提现函数调用。该交易会将代币资产从合约转账至用户个人账户地址，</a:t>
            </a:r>
            <a:r>
              <a:rPr lang="en-US" altLang="zh-CN" dirty="0" err="1" smtClean="0"/>
              <a:t>etherdelta</a:t>
            </a:r>
            <a:r>
              <a:rPr lang="zh-CN" altLang="en-US" dirty="0" smtClean="0"/>
              <a:t>合约会对该笔转让资产更新至资产簿中。</a:t>
            </a:r>
            <a:endParaRPr lang="en-US" altLang="zh-CN" dirty="0" smtClean="0"/>
          </a:p>
          <a:p>
            <a:endParaRPr lang="zh-CN" altLang="en-US" dirty="0" smtClean="0"/>
          </a:p>
          <a:p>
            <a:r>
              <a:rPr lang="en-US" altLang="zh-CN" dirty="0" err="1" smtClean="0"/>
              <a:t>EtherDelta</a:t>
            </a:r>
            <a:r>
              <a:rPr lang="zh-CN" altLang="en-US" dirty="0" smtClean="0"/>
              <a:t>技术实现的核心主要有两点，其一是智能合约的资产托管，它保障了去中心化去信任化的资产安全交易，</a:t>
            </a:r>
            <a:endParaRPr lang="en-US" altLang="zh-CN" dirty="0" smtClean="0"/>
          </a:p>
          <a:p>
            <a:r>
              <a:rPr lang="zh-CN" altLang="en-US" dirty="0" smtClean="0"/>
              <a:t>用户资产只会在用户私有账户和托管合约中转移，并且只能由用户自己发起。</a:t>
            </a:r>
          </a:p>
          <a:p>
            <a:r>
              <a:rPr lang="zh-CN" altLang="en-US" dirty="0" smtClean="0"/>
              <a:t>其二是交易驱动的模式，任何的资产操作和交易操作都是通过以太坊交易来驱动，也因此导致了交易速度慢，</a:t>
            </a:r>
            <a:endParaRPr lang="en-US" altLang="zh-CN" dirty="0" smtClean="0"/>
          </a:p>
          <a:p>
            <a:r>
              <a:rPr lang="zh-CN" altLang="en-US" dirty="0" smtClean="0"/>
              <a:t>交易深度不够，交易费用高，交易列表更新不及时，交易序号无效，交易重复，</a:t>
            </a:r>
            <a:endParaRPr lang="en-US" altLang="zh-CN" dirty="0" smtClean="0"/>
          </a:p>
          <a:p>
            <a:r>
              <a:rPr lang="zh-CN" altLang="en-US" dirty="0" smtClean="0"/>
              <a:t>交易不能合并成交等等被用户诟病的问题。</a:t>
            </a:r>
            <a:endParaRPr lang="zh-CN" altLang="en-US" dirty="0"/>
          </a:p>
        </p:txBody>
      </p:sp>
      <p:sp>
        <p:nvSpPr>
          <p:cNvPr id="8602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ea typeface="SimSun" pitchFamily="2" charset="-122"/>
              </a:rPr>
              <a:t>25</a:t>
            </a:fld>
            <a:endParaRPr lang="en-US" altLang="zh-CN" dirty="0">
              <a:ea typeface="SimSun" pitchFamily="2" charset="-122"/>
            </a:endParaRPr>
          </a:p>
        </p:txBody>
      </p:sp>
    </p:spTree>
    <p:extLst>
      <p:ext uri="{BB962C8B-B14F-4D97-AF65-F5344CB8AC3E}">
        <p14:creationId xmlns:p14="http://schemas.microsoft.com/office/powerpoint/2010/main" val="767328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481013" y="1279525"/>
            <a:ext cx="6140450" cy="3454400"/>
          </a:xfrm>
          <a:ln>
            <a:solidFill>
              <a:srgbClr val="000000">
                <a:alpha val="100000"/>
              </a:srgbClr>
            </a:solidFill>
            <a:miter lim="800000"/>
          </a:ln>
        </p:spPr>
      </p:sp>
      <p:sp>
        <p:nvSpPr>
          <p:cNvPr id="86019" name="Notes Placeholder 2"/>
          <p:cNvSpPr>
            <a:spLocks noGrp="1"/>
          </p:cNvSpPr>
          <p:nvPr>
            <p:ph type="body" idx="1"/>
          </p:nvPr>
        </p:nvSpPr>
        <p:spPr>
          <a:noFill/>
          <a:ln>
            <a:noFill/>
          </a:ln>
        </p:spPr>
        <p:txBody>
          <a:bodyPr wrap="square" lIns="91440" tIns="45720" rIns="91440" bIns="45720" anchor="t"/>
          <a:lstStyle/>
          <a:p>
            <a:r>
              <a:rPr lang="en-US" altLang="zh-CN" dirty="0" smtClean="0">
                <a:ea typeface="SimSun" pitchFamily="2" charset="-122"/>
              </a:rPr>
              <a:t>http://www.btb8.com/eth/1812/25165.html</a:t>
            </a:r>
          </a:p>
          <a:p>
            <a:r>
              <a:rPr lang="zh-CN" altLang="en-US" b="1" dirty="0" smtClean="0"/>
              <a:t>在 </a:t>
            </a:r>
            <a:r>
              <a:rPr lang="en-US" altLang="zh-CN" b="1" dirty="0" err="1" smtClean="0"/>
              <a:t>Coinbase</a:t>
            </a:r>
            <a:r>
              <a:rPr lang="en-US" altLang="zh-CN" b="1" dirty="0" smtClean="0"/>
              <a:t> </a:t>
            </a:r>
            <a:r>
              <a:rPr lang="zh-CN" altLang="en-US" b="1" dirty="0" smtClean="0"/>
              <a:t>这样典型的传统交易所上，做市商常常按不同价位提供不同的流动性</a:t>
            </a:r>
            <a:endParaRPr lang="en-US" altLang="zh-CN" dirty="0" smtClean="0">
              <a:ea typeface="SimSun" pitchFamily="2" charset="-122"/>
            </a:endParaRPr>
          </a:p>
          <a:p>
            <a:r>
              <a:rPr lang="en-US" altLang="zh-CN" sz="1200" b="1" kern="1200" dirty="0" err="1" smtClean="0">
                <a:solidFill>
                  <a:schemeClr val="tx1"/>
                </a:solidFill>
                <a:effectLst/>
                <a:latin typeface="+mn-lt"/>
                <a:ea typeface="+mn-ea"/>
                <a:cs typeface="+mn-cs"/>
              </a:rPr>
              <a:t>Uniswap</a:t>
            </a:r>
            <a:r>
              <a:rPr lang="en-US" altLang="zh-CN" sz="1200" b="1" kern="1200" dirty="0" smtClean="0">
                <a:solidFill>
                  <a:schemeClr val="tx1"/>
                </a:solidFill>
                <a:effectLst/>
                <a:latin typeface="+mn-lt"/>
                <a:ea typeface="+mn-ea"/>
                <a:cs typeface="+mn-cs"/>
              </a:rPr>
              <a:t> </a:t>
            </a:r>
            <a:r>
              <a:rPr lang="zh-CN" altLang="en-US" sz="1200" b="1" kern="1200" dirty="0" smtClean="0">
                <a:solidFill>
                  <a:schemeClr val="tx1"/>
                </a:solidFill>
                <a:effectLst/>
                <a:latin typeface="+mn-lt"/>
                <a:ea typeface="+mn-ea"/>
                <a:cs typeface="+mn-cs"/>
              </a:rPr>
              <a:t>有什么缺点？ </a:t>
            </a:r>
            <a:r>
              <a:rPr lang="en-US" altLang="zh-CN" sz="1200" b="1" kern="1200" dirty="0" smtClean="0">
                <a:solidFill>
                  <a:schemeClr val="tx1"/>
                </a:solidFill>
                <a:effectLst/>
                <a:latin typeface="+mn-lt"/>
                <a:ea typeface="+mn-ea"/>
                <a:cs typeface="+mn-cs"/>
              </a:rPr>
              <a:t>http://</a:t>
            </a:r>
            <a:r>
              <a:rPr lang="en-US" altLang="zh-CN" sz="1200" b="1" kern="1200" dirty="0" err="1" smtClean="0">
                <a:solidFill>
                  <a:schemeClr val="tx1"/>
                </a:solidFill>
                <a:effectLst/>
                <a:latin typeface="+mn-lt"/>
                <a:ea typeface="+mn-ea"/>
                <a:cs typeface="+mn-cs"/>
              </a:rPr>
              <a:t>m.qukuaiwang.com.cn</a:t>
            </a:r>
            <a:r>
              <a:rPr lang="en-US" altLang="zh-CN" sz="1200" b="1" kern="1200" dirty="0" smtClean="0">
                <a:solidFill>
                  <a:schemeClr val="tx1"/>
                </a:solidFill>
                <a:effectLst/>
                <a:latin typeface="+mn-lt"/>
                <a:ea typeface="+mn-ea"/>
                <a:cs typeface="+mn-cs"/>
              </a:rPr>
              <a:t>/news/142748.html</a:t>
            </a:r>
            <a:r>
              <a:rPr lang="zh-CN" altLang="en-US" dirty="0" smtClean="0"/>
              <a:t/>
            </a:r>
            <a:br>
              <a:rPr lang="zh-CN" altLang="en-US" dirty="0" smtClean="0"/>
            </a:br>
            <a:r>
              <a:rPr lang="zh-CN" altLang="en-US" dirty="0" smtClean="0"/>
              <a:t/>
            </a:r>
            <a:br>
              <a:rPr lang="zh-CN" altLang="en-US" dirty="0" smtClean="0"/>
            </a:br>
            <a:r>
              <a:rPr lang="zh-CN" altLang="en-US" sz="1200" kern="1200" dirty="0" smtClean="0">
                <a:solidFill>
                  <a:schemeClr val="tx1"/>
                </a:solidFill>
                <a:effectLst/>
                <a:latin typeface="+mn-lt"/>
                <a:ea typeface="+mn-ea"/>
                <a:cs typeface="+mn-cs"/>
              </a:rPr>
              <a:t>前面说了这么多</a:t>
            </a:r>
            <a:r>
              <a:rPr lang="en-US" altLang="zh-CN" sz="1200" kern="1200" dirty="0" err="1" smtClean="0">
                <a:solidFill>
                  <a:schemeClr val="tx1"/>
                </a:solidFill>
                <a:effectLst/>
                <a:latin typeface="+mn-lt"/>
                <a:ea typeface="+mn-ea"/>
                <a:cs typeface="+mn-cs"/>
              </a:rPr>
              <a:t>Uniswap</a:t>
            </a:r>
            <a:r>
              <a:rPr lang="zh-CN" altLang="en-US" sz="1200" kern="1200" dirty="0" smtClean="0">
                <a:solidFill>
                  <a:schemeClr val="tx1"/>
                </a:solidFill>
                <a:effectLst/>
                <a:latin typeface="+mn-lt"/>
                <a:ea typeface="+mn-ea"/>
                <a:cs typeface="+mn-cs"/>
              </a:rPr>
              <a:t>的好话，这里说说它的缺点：</a:t>
            </a:r>
            <a:r>
              <a:rPr lang="zh-CN" altLang="en-US" dirty="0" smtClean="0"/>
              <a:t/>
            </a:r>
            <a:br>
              <a:rPr lang="zh-CN" altLang="en-US" dirty="0" smtClean="0"/>
            </a:br>
            <a:r>
              <a:rPr lang="zh-CN" altLang="en-US" dirty="0" smtClean="0"/>
              <a:t/>
            </a:r>
            <a:br>
              <a:rPr lang="zh-CN" altLang="en-US" dirty="0" smtClean="0"/>
            </a:b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不能自行决定买卖价格你只能被动接受</a:t>
            </a:r>
            <a:r>
              <a:rPr lang="en-US" altLang="zh-CN" sz="1200" kern="1200" dirty="0" err="1" smtClean="0">
                <a:solidFill>
                  <a:schemeClr val="tx1"/>
                </a:solidFill>
                <a:effectLst/>
                <a:latin typeface="+mn-lt"/>
                <a:ea typeface="+mn-ea"/>
                <a:cs typeface="+mn-cs"/>
              </a:rPr>
              <a:t>Uniswap</a:t>
            </a:r>
            <a:r>
              <a:rPr lang="zh-CN" altLang="en-US" sz="1200" kern="1200" dirty="0" smtClean="0">
                <a:solidFill>
                  <a:schemeClr val="tx1"/>
                </a:solidFill>
                <a:effectLst/>
                <a:latin typeface="+mn-lt"/>
                <a:ea typeface="+mn-ea"/>
                <a:cs typeface="+mn-cs"/>
              </a:rPr>
              <a:t>给你的价格，不能挂单在你想要的价格。</a:t>
            </a:r>
            <a:r>
              <a:rPr lang="zh-CN" altLang="en-US" dirty="0" smtClean="0"/>
              <a:t/>
            </a:r>
            <a:br>
              <a:rPr lang="zh-CN" altLang="en-US" dirty="0" smtClean="0"/>
            </a:br>
            <a:r>
              <a:rPr lang="en-US" altLang="zh-CN" sz="1200" kern="1200" dirty="0" smtClean="0">
                <a:solidFill>
                  <a:schemeClr val="tx1"/>
                </a:solidFill>
                <a:effectLst/>
                <a:latin typeface="+mn-lt"/>
                <a:ea typeface="+mn-ea"/>
                <a:cs typeface="+mn-cs"/>
              </a:rPr>
              <a:t>2. </a:t>
            </a:r>
            <a:r>
              <a:rPr lang="zh-CN" altLang="en-US" sz="1200" kern="1200" dirty="0" smtClean="0">
                <a:solidFill>
                  <a:schemeClr val="tx1"/>
                </a:solidFill>
                <a:effectLst/>
                <a:latin typeface="+mn-lt"/>
                <a:ea typeface="+mn-ea"/>
                <a:cs typeface="+mn-cs"/>
              </a:rPr>
              <a:t>交易费用不低</a:t>
            </a:r>
            <a:r>
              <a:rPr lang="en-US" altLang="zh-CN" sz="1200" kern="1200" dirty="0" smtClean="0">
                <a:solidFill>
                  <a:schemeClr val="tx1"/>
                </a:solidFill>
                <a:effectLst/>
                <a:latin typeface="+mn-lt"/>
                <a:ea typeface="+mn-ea"/>
                <a:cs typeface="+mn-cs"/>
              </a:rPr>
              <a:t>0.3%</a:t>
            </a:r>
            <a:r>
              <a:rPr lang="zh-CN" altLang="en-US" sz="1200" kern="1200" dirty="0" smtClean="0">
                <a:solidFill>
                  <a:schemeClr val="tx1"/>
                </a:solidFill>
                <a:effectLst/>
                <a:latin typeface="+mn-lt"/>
                <a:ea typeface="+mn-ea"/>
                <a:cs typeface="+mn-cs"/>
              </a:rPr>
              <a:t>的费用跟其它中心化、去中心化交易所比起来都算是偏高，如果你的目标是尽量以漂亮的价格完成交易，不建议使用</a:t>
            </a:r>
            <a:r>
              <a:rPr lang="en-US" altLang="zh-CN" sz="1200" kern="1200" dirty="0" err="1" smtClean="0">
                <a:solidFill>
                  <a:schemeClr val="tx1"/>
                </a:solidFill>
                <a:effectLst/>
                <a:latin typeface="+mn-lt"/>
                <a:ea typeface="+mn-ea"/>
                <a:cs typeface="+mn-cs"/>
              </a:rPr>
              <a:t>Uniswap</a:t>
            </a:r>
            <a:r>
              <a:rPr lang="zh-CN" altLang="en-US" sz="1200" kern="1200" dirty="0" smtClean="0">
                <a:solidFill>
                  <a:schemeClr val="tx1"/>
                </a:solidFill>
                <a:effectLst/>
                <a:latin typeface="+mn-lt"/>
                <a:ea typeface="+mn-ea"/>
                <a:cs typeface="+mn-cs"/>
              </a:rPr>
              <a:t>。</a:t>
            </a:r>
            <a:r>
              <a:rPr lang="zh-CN" altLang="en-US" dirty="0" smtClean="0"/>
              <a:t/>
            </a:r>
            <a:br>
              <a:rPr lang="zh-CN" altLang="en-US" dirty="0" smtClean="0"/>
            </a:br>
            <a:r>
              <a:rPr lang="en-US" altLang="zh-CN" sz="1200" kern="1200" dirty="0" smtClean="0">
                <a:solidFill>
                  <a:schemeClr val="tx1"/>
                </a:solidFill>
                <a:effectLst/>
                <a:latin typeface="+mn-lt"/>
                <a:ea typeface="+mn-ea"/>
                <a:cs typeface="+mn-cs"/>
              </a:rPr>
              <a:t>3. Front Running</a:t>
            </a:r>
            <a:r>
              <a:rPr lang="zh-CN" altLang="en-US" sz="1200" kern="1200" dirty="0" smtClean="0">
                <a:solidFill>
                  <a:schemeClr val="tx1"/>
                </a:solidFill>
                <a:effectLst/>
                <a:latin typeface="+mn-lt"/>
                <a:ea typeface="+mn-ea"/>
                <a:cs typeface="+mn-cs"/>
              </a:rPr>
              <a:t>（超前交易）</a:t>
            </a:r>
            <a:r>
              <a:rPr lang="en-US" altLang="zh-CN" sz="1200" kern="1200" dirty="0" smtClean="0">
                <a:solidFill>
                  <a:schemeClr val="tx1"/>
                </a:solidFill>
                <a:effectLst/>
                <a:latin typeface="+mn-lt"/>
                <a:ea typeface="+mn-ea"/>
                <a:cs typeface="+mn-cs"/>
              </a:rPr>
              <a:t>Front Running </a:t>
            </a:r>
            <a:r>
              <a:rPr lang="zh-CN" altLang="en-US" sz="1200" kern="1200" dirty="0" smtClean="0">
                <a:solidFill>
                  <a:schemeClr val="tx1"/>
                </a:solidFill>
                <a:effectLst/>
                <a:latin typeface="+mn-lt"/>
                <a:ea typeface="+mn-ea"/>
                <a:cs typeface="+mn-cs"/>
              </a:rPr>
              <a:t>在许多去中心化交易所、应用中都是一个问题。简单地说，从你发出交易到交易上链之前，其他人有机会赶在你的交易完成之前执行另一笔交易，使得你的成交价格偏离预期，你因此吃亏，对方因此得益。</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b="1" kern="1200" dirty="0" smtClean="0">
                <a:solidFill>
                  <a:schemeClr val="tx1"/>
                </a:solidFill>
                <a:effectLst/>
                <a:latin typeface="+mn-lt"/>
                <a:ea typeface="+mn-ea"/>
                <a:cs typeface="+mn-cs"/>
              </a:rPr>
              <a:t>什么情况下适合使用</a:t>
            </a:r>
            <a:r>
              <a:rPr lang="en-US" altLang="zh-CN" sz="1200" b="1" kern="1200" dirty="0" err="1" smtClean="0">
                <a:solidFill>
                  <a:schemeClr val="tx1"/>
                </a:solidFill>
                <a:effectLst/>
                <a:latin typeface="+mn-lt"/>
                <a:ea typeface="+mn-ea"/>
                <a:cs typeface="+mn-cs"/>
              </a:rPr>
              <a:t>Uniswap</a:t>
            </a:r>
            <a:r>
              <a:rPr lang="zh-CN" altLang="en-US" sz="1200" b="1" kern="1200" dirty="0" smtClean="0">
                <a:solidFill>
                  <a:schemeClr val="tx1"/>
                </a:solidFill>
                <a:effectLst/>
                <a:latin typeface="+mn-lt"/>
                <a:ea typeface="+mn-ea"/>
                <a:cs typeface="+mn-cs"/>
              </a:rPr>
              <a:t>？</a:t>
            </a:r>
            <a:r>
              <a:rPr lang="zh-CN" altLang="en-US" dirty="0" smtClean="0"/>
              <a:t/>
            </a:r>
            <a:br>
              <a:rPr lang="zh-CN" altLang="en-US" dirty="0" smtClean="0"/>
            </a:br>
            <a:r>
              <a:rPr lang="zh-CN" altLang="en-US" dirty="0" smtClean="0"/>
              <a:t/>
            </a:r>
            <a:br>
              <a:rPr lang="zh-CN" altLang="en-US" dirty="0" smtClean="0"/>
            </a:br>
            <a:r>
              <a:rPr lang="en-US" altLang="zh-CN" sz="1200" kern="1200" dirty="0" smtClean="0">
                <a:solidFill>
                  <a:schemeClr val="tx1"/>
                </a:solidFill>
                <a:effectLst/>
                <a:latin typeface="+mn-lt"/>
                <a:ea typeface="+mn-ea"/>
                <a:cs typeface="+mn-cs"/>
              </a:rPr>
              <a:t>1. </a:t>
            </a:r>
            <a:r>
              <a:rPr lang="zh-CN" altLang="en-US" sz="1200" kern="1200" dirty="0" smtClean="0">
                <a:solidFill>
                  <a:schemeClr val="tx1"/>
                </a:solidFill>
                <a:effectLst/>
                <a:latin typeface="+mn-lt"/>
                <a:ea typeface="+mn-ea"/>
                <a:cs typeface="+mn-cs"/>
              </a:rPr>
              <a:t>你需要支付某种你没持有的</a:t>
            </a:r>
            <a:r>
              <a:rPr lang="en-US" altLang="zh-CN" sz="1200" kern="1200" dirty="0" smtClean="0">
                <a:solidFill>
                  <a:schemeClr val="tx1"/>
                </a:solidFill>
                <a:effectLst/>
                <a:latin typeface="+mn-lt"/>
                <a:ea typeface="+mn-ea"/>
                <a:cs typeface="+mn-cs"/>
              </a:rPr>
              <a:t>Token </a:t>
            </a:r>
            <a:r>
              <a:rPr lang="zh-CN" altLang="en-US" sz="1200" kern="1200" dirty="0" smtClean="0">
                <a:solidFill>
                  <a:schemeClr val="tx1"/>
                </a:solidFill>
                <a:effectLst/>
                <a:latin typeface="+mn-lt"/>
                <a:ea typeface="+mn-ea"/>
                <a:cs typeface="+mn-cs"/>
              </a:rPr>
              <a:t>给其他人比如你持有</a:t>
            </a:r>
            <a:r>
              <a:rPr lang="en-US" altLang="zh-CN" sz="1200" kern="1200" dirty="0" smtClean="0">
                <a:solidFill>
                  <a:schemeClr val="tx1"/>
                </a:solidFill>
                <a:effectLst/>
                <a:latin typeface="+mn-lt"/>
                <a:ea typeface="+mn-ea"/>
                <a:cs typeface="+mn-cs"/>
              </a:rPr>
              <a:t>ETH</a:t>
            </a:r>
            <a:r>
              <a:rPr lang="zh-CN" altLang="en-US" sz="1200" kern="1200" dirty="0" smtClean="0">
                <a:solidFill>
                  <a:schemeClr val="tx1"/>
                </a:solidFill>
                <a:effectLst/>
                <a:latin typeface="+mn-lt"/>
                <a:ea typeface="+mn-ea"/>
                <a:cs typeface="+mn-cs"/>
              </a:rPr>
              <a:t>而不持有</a:t>
            </a:r>
            <a:r>
              <a:rPr lang="en-US" altLang="zh-CN" sz="1200" kern="1200" dirty="0" smtClean="0">
                <a:solidFill>
                  <a:schemeClr val="tx1"/>
                </a:solidFill>
                <a:effectLst/>
                <a:latin typeface="+mn-lt"/>
                <a:ea typeface="+mn-ea"/>
                <a:cs typeface="+mn-cs"/>
              </a:rPr>
              <a:t>DAI</a:t>
            </a:r>
            <a:r>
              <a:rPr lang="zh-CN" altLang="en-US" sz="1200" kern="1200" dirty="0" smtClean="0">
                <a:solidFill>
                  <a:schemeClr val="tx1"/>
                </a:solidFill>
                <a:effectLst/>
                <a:latin typeface="+mn-lt"/>
                <a:ea typeface="+mn-ea"/>
                <a:cs typeface="+mn-cs"/>
              </a:rPr>
              <a:t>，但突然需要付一笔</a:t>
            </a:r>
            <a:r>
              <a:rPr lang="en-US" altLang="zh-CN" sz="1200" kern="1200" dirty="0" smtClean="0">
                <a:solidFill>
                  <a:schemeClr val="tx1"/>
                </a:solidFill>
                <a:effectLst/>
                <a:latin typeface="+mn-lt"/>
                <a:ea typeface="+mn-ea"/>
                <a:cs typeface="+mn-cs"/>
              </a:rPr>
              <a:t>DAI</a:t>
            </a:r>
            <a:r>
              <a:rPr lang="zh-CN" altLang="en-US" sz="1200" kern="1200" dirty="0" smtClean="0">
                <a:solidFill>
                  <a:schemeClr val="tx1"/>
                </a:solidFill>
                <a:effectLst/>
                <a:latin typeface="+mn-lt"/>
                <a:ea typeface="+mn-ea"/>
                <a:cs typeface="+mn-cs"/>
              </a:rPr>
              <a:t>给别人，那你就非常适合用</a:t>
            </a:r>
            <a:r>
              <a:rPr lang="en-US" altLang="zh-CN" sz="1200" kern="1200" dirty="0" err="1" smtClean="0">
                <a:solidFill>
                  <a:schemeClr val="tx1"/>
                </a:solidFill>
                <a:effectLst/>
                <a:latin typeface="+mn-lt"/>
                <a:ea typeface="+mn-ea"/>
                <a:cs typeface="+mn-cs"/>
              </a:rPr>
              <a:t>Uniswap</a:t>
            </a:r>
            <a:r>
              <a:rPr lang="zh-CN" altLang="en-US"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Send</a:t>
            </a:r>
            <a:r>
              <a:rPr lang="zh-CN" altLang="en-US" sz="1200" kern="1200" dirty="0" smtClean="0">
                <a:solidFill>
                  <a:schemeClr val="tx1"/>
                </a:solidFill>
                <a:effectLst/>
                <a:latin typeface="+mn-lt"/>
                <a:ea typeface="+mn-ea"/>
                <a:cs typeface="+mn-cs"/>
              </a:rPr>
              <a:t>功能，让兑币、转帐一次完成。</a:t>
            </a:r>
            <a:r>
              <a:rPr lang="zh-CN" altLang="en-US" dirty="0" smtClean="0"/>
              <a:t/>
            </a:r>
            <a:br>
              <a:rPr lang="zh-CN" altLang="en-US" dirty="0" smtClean="0"/>
            </a:br>
            <a:r>
              <a:rPr lang="en-US" altLang="zh-CN" sz="1200" kern="1200" dirty="0" smtClean="0">
                <a:solidFill>
                  <a:schemeClr val="tx1"/>
                </a:solidFill>
                <a:effectLst/>
                <a:latin typeface="+mn-lt"/>
                <a:ea typeface="+mn-ea"/>
                <a:cs typeface="+mn-cs"/>
              </a:rPr>
              <a:t>2. </a:t>
            </a:r>
            <a:r>
              <a:rPr lang="zh-CN" altLang="en-US" sz="1200" kern="1200" dirty="0" smtClean="0">
                <a:solidFill>
                  <a:schemeClr val="tx1"/>
                </a:solidFill>
                <a:effectLst/>
                <a:latin typeface="+mn-lt"/>
                <a:ea typeface="+mn-ea"/>
                <a:cs typeface="+mn-cs"/>
              </a:rPr>
              <a:t>你同时持有</a:t>
            </a:r>
            <a:r>
              <a:rPr lang="en-US" altLang="zh-CN" sz="1200" kern="1200" dirty="0" smtClean="0">
                <a:solidFill>
                  <a:schemeClr val="tx1"/>
                </a:solidFill>
                <a:effectLst/>
                <a:latin typeface="+mn-lt"/>
                <a:ea typeface="+mn-ea"/>
                <a:cs typeface="+mn-cs"/>
              </a:rPr>
              <a:t>ETH </a:t>
            </a:r>
            <a:r>
              <a:rPr lang="zh-CN" altLang="en-US" sz="1200" kern="1200" dirty="0" smtClean="0">
                <a:solidFill>
                  <a:schemeClr val="tx1"/>
                </a:solidFill>
                <a:effectLst/>
                <a:latin typeface="+mn-lt"/>
                <a:ea typeface="+mn-ea"/>
                <a:cs typeface="+mn-cs"/>
              </a:rPr>
              <a:t>和一种</a:t>
            </a:r>
            <a:r>
              <a:rPr lang="en-US" altLang="zh-CN" sz="1200" kern="1200" dirty="0" smtClean="0">
                <a:solidFill>
                  <a:schemeClr val="tx1"/>
                </a:solidFill>
                <a:effectLst/>
                <a:latin typeface="+mn-lt"/>
                <a:ea typeface="+mn-ea"/>
                <a:cs typeface="+mn-cs"/>
              </a:rPr>
              <a:t>Token</a:t>
            </a:r>
            <a:r>
              <a:rPr lang="zh-CN" altLang="en-US" sz="1200" kern="1200" baseline="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如果你本来就</a:t>
            </a:r>
            <a:r>
              <a:rPr lang="en-US" altLang="zh-CN" sz="1200" kern="1200" dirty="0" smtClean="0">
                <a:solidFill>
                  <a:schemeClr val="tx1"/>
                </a:solidFill>
                <a:effectLst/>
                <a:latin typeface="+mn-lt"/>
                <a:ea typeface="+mn-ea"/>
                <a:cs typeface="+mn-cs"/>
              </a:rPr>
              <a:t>HODL ETH</a:t>
            </a:r>
            <a:r>
              <a:rPr lang="zh-CN" altLang="en-US" sz="1200" kern="1200" dirty="0" smtClean="0">
                <a:solidFill>
                  <a:schemeClr val="tx1"/>
                </a:solidFill>
                <a:effectLst/>
                <a:latin typeface="+mn-lt"/>
                <a:ea typeface="+mn-ea"/>
                <a:cs typeface="+mn-cs"/>
              </a:rPr>
              <a:t>和一种</a:t>
            </a:r>
            <a:r>
              <a:rPr lang="en-US" altLang="zh-CN" sz="1200" kern="1200" dirty="0" smtClean="0">
                <a:solidFill>
                  <a:schemeClr val="tx1"/>
                </a:solidFill>
                <a:effectLst/>
                <a:latin typeface="+mn-lt"/>
                <a:ea typeface="+mn-ea"/>
                <a:cs typeface="+mn-cs"/>
              </a:rPr>
              <a:t>Token</a:t>
            </a:r>
            <a:r>
              <a:rPr lang="zh-CN" altLang="en-US" sz="1200" kern="1200" dirty="0" smtClean="0">
                <a:solidFill>
                  <a:schemeClr val="tx1"/>
                </a:solidFill>
                <a:effectLst/>
                <a:latin typeface="+mn-lt"/>
                <a:ea typeface="+mn-ea"/>
                <a:cs typeface="+mn-cs"/>
              </a:rPr>
              <a:t>，而且相信这两者的相对价格短时间内不会有太大的变化，那你可以考虑将部分的</a:t>
            </a:r>
            <a:r>
              <a:rPr lang="en-US" altLang="zh-CN" sz="1200" kern="1200" dirty="0" smtClean="0">
                <a:solidFill>
                  <a:schemeClr val="tx1"/>
                </a:solidFill>
                <a:effectLst/>
                <a:latin typeface="+mn-lt"/>
                <a:ea typeface="+mn-ea"/>
                <a:cs typeface="+mn-cs"/>
              </a:rPr>
              <a:t>ETH</a:t>
            </a:r>
            <a:r>
              <a:rPr lang="zh-CN" altLang="en-US"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Token</a:t>
            </a:r>
            <a:r>
              <a:rPr lang="zh-CN" altLang="en-US" sz="1200" kern="1200" dirty="0" smtClean="0">
                <a:solidFill>
                  <a:schemeClr val="tx1"/>
                </a:solidFill>
                <a:effectLst/>
                <a:latin typeface="+mn-lt"/>
                <a:ea typeface="+mn-ea"/>
                <a:cs typeface="+mn-cs"/>
              </a:rPr>
              <a:t>放进</a:t>
            </a:r>
            <a:r>
              <a:rPr lang="en-US" altLang="zh-CN" sz="1200" kern="1200" dirty="0" err="1" smtClean="0">
                <a:solidFill>
                  <a:schemeClr val="tx1"/>
                </a:solidFill>
                <a:effectLst/>
                <a:latin typeface="+mn-lt"/>
                <a:ea typeface="+mn-ea"/>
                <a:cs typeface="+mn-cs"/>
              </a:rPr>
              <a:t>Uniswap</a:t>
            </a:r>
            <a:r>
              <a:rPr lang="zh-CN" altLang="en-US" sz="1200" kern="1200" dirty="0" smtClean="0">
                <a:solidFill>
                  <a:schemeClr val="tx1"/>
                </a:solidFill>
                <a:effectLst/>
                <a:latin typeface="+mn-lt"/>
                <a:ea typeface="+mn-ea"/>
                <a:cs typeface="+mn-cs"/>
              </a:rPr>
              <a:t>赚取被动收入，放进去的币随时都可以领回。</a:t>
            </a:r>
            <a:r>
              <a:rPr lang="zh-CN" altLang="en-US" dirty="0" smtClean="0"/>
              <a:t/>
            </a:r>
            <a:br>
              <a:rPr lang="zh-CN" altLang="en-US" dirty="0" smtClean="0"/>
            </a:br>
            <a:r>
              <a:rPr lang="zh-CN" altLang="en-US" dirty="0" smtClean="0"/>
              <a:t/>
            </a:r>
            <a:br>
              <a:rPr lang="zh-CN" altLang="en-US" dirty="0" smtClean="0"/>
            </a:br>
            <a:r>
              <a:rPr lang="zh-CN" altLang="en-US" sz="1200" kern="1200" dirty="0" smtClean="0">
                <a:solidFill>
                  <a:schemeClr val="tx1"/>
                </a:solidFill>
                <a:effectLst/>
                <a:latin typeface="+mn-lt"/>
                <a:ea typeface="+mn-ea"/>
                <a:cs typeface="+mn-cs"/>
              </a:rPr>
              <a:t>但是如果你觉得这个</a:t>
            </a:r>
            <a:r>
              <a:rPr lang="en-US" altLang="zh-CN" sz="1200" kern="1200" dirty="0" smtClean="0">
                <a:solidFill>
                  <a:schemeClr val="tx1"/>
                </a:solidFill>
                <a:effectLst/>
                <a:latin typeface="+mn-lt"/>
                <a:ea typeface="+mn-ea"/>
                <a:cs typeface="+mn-cs"/>
              </a:rPr>
              <a:t>Token</a:t>
            </a:r>
            <a:r>
              <a:rPr lang="zh-CN" altLang="en-US" sz="1200" kern="1200" dirty="0" smtClean="0">
                <a:solidFill>
                  <a:schemeClr val="tx1"/>
                </a:solidFill>
                <a:effectLst/>
                <a:latin typeface="+mn-lt"/>
                <a:ea typeface="+mn-ea"/>
                <a:cs typeface="+mn-cs"/>
              </a:rPr>
              <a:t>相对于</a:t>
            </a:r>
            <a:r>
              <a:rPr lang="en-US" altLang="zh-CN" sz="1200" kern="1200" dirty="0" smtClean="0">
                <a:solidFill>
                  <a:schemeClr val="tx1"/>
                </a:solidFill>
                <a:effectLst/>
                <a:latin typeface="+mn-lt"/>
                <a:ea typeface="+mn-ea"/>
                <a:cs typeface="+mn-cs"/>
              </a:rPr>
              <a:t>ETH</a:t>
            </a:r>
            <a:r>
              <a:rPr lang="zh-CN" altLang="en-US" sz="1200" kern="1200" dirty="0" smtClean="0">
                <a:solidFill>
                  <a:schemeClr val="tx1"/>
                </a:solidFill>
                <a:effectLst/>
                <a:latin typeface="+mn-lt"/>
                <a:ea typeface="+mn-ea"/>
                <a:cs typeface="+mn-cs"/>
              </a:rPr>
              <a:t>的价格可能在近期上涨或下跌很多，你放入</a:t>
            </a:r>
            <a:r>
              <a:rPr lang="en-US" altLang="zh-CN" sz="1200" kern="1200" dirty="0" err="1" smtClean="0">
                <a:solidFill>
                  <a:schemeClr val="tx1"/>
                </a:solidFill>
                <a:effectLst/>
                <a:latin typeface="+mn-lt"/>
                <a:ea typeface="+mn-ea"/>
                <a:cs typeface="+mn-cs"/>
              </a:rPr>
              <a:t>Uniswap</a:t>
            </a:r>
            <a:r>
              <a:rPr lang="zh-CN" altLang="en-US" sz="1200" kern="1200" dirty="0" smtClean="0">
                <a:solidFill>
                  <a:schemeClr val="tx1"/>
                </a:solidFill>
                <a:effectLst/>
                <a:latin typeface="+mn-lt"/>
                <a:ea typeface="+mn-ea"/>
                <a:cs typeface="+mn-cs"/>
              </a:rPr>
              <a:t>一段时间后再领回，领回的币的总价值可能比</a:t>
            </a:r>
            <a:r>
              <a:rPr lang="en-US" altLang="zh-CN" sz="1200" kern="1200" dirty="0" smtClean="0">
                <a:solidFill>
                  <a:schemeClr val="tx1"/>
                </a:solidFill>
                <a:effectLst/>
                <a:latin typeface="+mn-lt"/>
                <a:ea typeface="+mn-ea"/>
                <a:cs typeface="+mn-cs"/>
              </a:rPr>
              <a:t>HODL</a:t>
            </a:r>
            <a:r>
              <a:rPr lang="zh-CN" altLang="en-US" sz="1200" kern="1200" dirty="0" smtClean="0">
                <a:solidFill>
                  <a:schemeClr val="tx1"/>
                </a:solidFill>
                <a:effectLst/>
                <a:latin typeface="+mn-lt"/>
                <a:ea typeface="+mn-ea"/>
                <a:cs typeface="+mn-cs"/>
              </a:rPr>
              <a:t>的结果还低，原因我们在后续的文章会讲解。</a:t>
            </a:r>
            <a:r>
              <a:rPr lang="zh-CN" altLang="en-US" dirty="0" smtClean="0"/>
              <a:t/>
            </a:r>
            <a:br>
              <a:rPr lang="zh-CN" altLang="en-US" dirty="0" smtClean="0"/>
            </a:br>
            <a:r>
              <a:rPr lang="zh-CN" altLang="en-US" dirty="0" smtClean="0"/>
              <a:t/>
            </a:r>
            <a:br>
              <a:rPr lang="zh-CN" altLang="en-US" dirty="0" smtClean="0"/>
            </a:br>
            <a:r>
              <a:rPr lang="en-US" altLang="zh-CN" sz="1200" kern="1200" dirty="0" smtClean="0">
                <a:solidFill>
                  <a:schemeClr val="tx1"/>
                </a:solidFill>
                <a:effectLst/>
                <a:latin typeface="+mn-lt"/>
                <a:ea typeface="+mn-ea"/>
                <a:cs typeface="+mn-cs"/>
              </a:rPr>
              <a:t>3. </a:t>
            </a:r>
            <a:r>
              <a:rPr lang="zh-CN" altLang="en-US" sz="1200" kern="1200" dirty="0" smtClean="0">
                <a:solidFill>
                  <a:schemeClr val="tx1"/>
                </a:solidFill>
                <a:effectLst/>
                <a:latin typeface="+mn-lt"/>
                <a:ea typeface="+mn-ea"/>
                <a:cs typeface="+mn-cs"/>
              </a:rPr>
              <a:t>你发行了一种</a:t>
            </a:r>
            <a:r>
              <a:rPr lang="en-US" altLang="zh-CN" sz="1200" kern="1200" dirty="0" smtClean="0">
                <a:solidFill>
                  <a:schemeClr val="tx1"/>
                </a:solidFill>
                <a:effectLst/>
                <a:latin typeface="+mn-lt"/>
                <a:ea typeface="+mn-ea"/>
                <a:cs typeface="+mn-cs"/>
              </a:rPr>
              <a:t>Token</a:t>
            </a:r>
            <a:r>
              <a:rPr lang="zh-CN" altLang="en-US" sz="1200" kern="1200" dirty="0" smtClean="0">
                <a:solidFill>
                  <a:schemeClr val="tx1"/>
                </a:solidFill>
                <a:effectLst/>
                <a:latin typeface="+mn-lt"/>
                <a:ea typeface="+mn-ea"/>
                <a:cs typeface="+mn-cs"/>
              </a:rPr>
              <a:t>，想增加他的流动性那就帮你的</a:t>
            </a:r>
            <a:r>
              <a:rPr lang="en-US" altLang="zh-CN" sz="1200" kern="1200" dirty="0" smtClean="0">
                <a:solidFill>
                  <a:schemeClr val="tx1"/>
                </a:solidFill>
                <a:effectLst/>
                <a:latin typeface="+mn-lt"/>
                <a:ea typeface="+mn-ea"/>
                <a:cs typeface="+mn-cs"/>
              </a:rPr>
              <a:t>Token</a:t>
            </a:r>
            <a:r>
              <a:rPr lang="zh-CN" altLang="en-US" sz="1200" kern="1200" dirty="0" smtClean="0">
                <a:solidFill>
                  <a:schemeClr val="tx1"/>
                </a:solidFill>
                <a:effectLst/>
                <a:latin typeface="+mn-lt"/>
                <a:ea typeface="+mn-ea"/>
                <a:cs typeface="+mn-cs"/>
              </a:rPr>
              <a:t>创建一个</a:t>
            </a:r>
            <a:r>
              <a:rPr lang="en-US" altLang="zh-CN" sz="1200" kern="1200" dirty="0" err="1" smtClean="0">
                <a:solidFill>
                  <a:schemeClr val="tx1"/>
                </a:solidFill>
                <a:effectLst/>
                <a:latin typeface="+mn-lt"/>
                <a:ea typeface="+mn-ea"/>
                <a:cs typeface="+mn-cs"/>
              </a:rPr>
              <a:t>Uniswap</a:t>
            </a:r>
            <a:r>
              <a:rPr lang="zh-CN" altLang="en-US" sz="1200" kern="1200" dirty="0" smtClean="0">
                <a:solidFill>
                  <a:schemeClr val="tx1"/>
                </a:solidFill>
                <a:effectLst/>
                <a:latin typeface="+mn-lt"/>
                <a:ea typeface="+mn-ea"/>
                <a:cs typeface="+mn-cs"/>
              </a:rPr>
              <a:t>交易对，然后帮它</a:t>
            </a:r>
            <a:r>
              <a:rPr lang="en-US" altLang="zh-CN" sz="1200" kern="1200" dirty="0" smtClean="0">
                <a:solidFill>
                  <a:schemeClr val="tx1"/>
                </a:solidFill>
                <a:effectLst/>
                <a:latin typeface="+mn-lt"/>
                <a:ea typeface="+mn-ea"/>
                <a:cs typeface="+mn-cs"/>
              </a:rPr>
              <a:t>Add Liquidity</a:t>
            </a:r>
            <a:r>
              <a:rPr lang="zh-CN" altLang="en-US" sz="1200" kern="1200" dirty="0" smtClean="0">
                <a:solidFill>
                  <a:schemeClr val="tx1"/>
                </a:solidFill>
                <a:effectLst/>
                <a:latin typeface="+mn-lt"/>
                <a:ea typeface="+mn-ea"/>
                <a:cs typeface="+mn-cs"/>
              </a:rPr>
              <a:t>。</a:t>
            </a:r>
            <a:r>
              <a:rPr lang="zh-CN" altLang="en-US" dirty="0" smtClean="0"/>
              <a:t/>
            </a:r>
            <a:br>
              <a:rPr lang="zh-CN" altLang="en-US" dirty="0" smtClean="0"/>
            </a:br>
            <a:r>
              <a:rPr lang="en-US" altLang="zh-CN" sz="1200" kern="1200" dirty="0" smtClean="0">
                <a:solidFill>
                  <a:schemeClr val="tx1"/>
                </a:solidFill>
                <a:effectLst/>
                <a:latin typeface="+mn-lt"/>
                <a:ea typeface="+mn-ea"/>
                <a:cs typeface="+mn-cs"/>
              </a:rPr>
              <a:t>4. </a:t>
            </a:r>
            <a:r>
              <a:rPr lang="zh-CN" altLang="en-US" sz="1200" kern="1200" dirty="0" smtClean="0">
                <a:solidFill>
                  <a:schemeClr val="tx1"/>
                </a:solidFill>
                <a:effectLst/>
                <a:latin typeface="+mn-lt"/>
                <a:ea typeface="+mn-ea"/>
                <a:cs typeface="+mn-cs"/>
              </a:rPr>
              <a:t>你是智能合约开发者，想要在合约里取得币价或转换一种币为其它币例如你想要根据</a:t>
            </a:r>
            <a:r>
              <a:rPr lang="en-US" altLang="zh-CN" sz="1200" kern="1200" dirty="0" smtClean="0">
                <a:solidFill>
                  <a:schemeClr val="tx1"/>
                </a:solidFill>
                <a:effectLst/>
                <a:latin typeface="+mn-lt"/>
                <a:ea typeface="+mn-ea"/>
                <a:cs typeface="+mn-cs"/>
              </a:rPr>
              <a:t>ETH</a:t>
            </a:r>
            <a:r>
              <a:rPr lang="zh-CN" altLang="en-US" sz="1200" kern="1200" dirty="0" smtClean="0">
                <a:solidFill>
                  <a:schemeClr val="tx1"/>
                </a:solidFill>
                <a:effectLst/>
                <a:latin typeface="+mn-lt"/>
                <a:ea typeface="+mn-ea"/>
                <a:cs typeface="+mn-cs"/>
              </a:rPr>
              <a:t>当下的价格决定收发多少</a:t>
            </a:r>
            <a:r>
              <a:rPr lang="en-US" altLang="zh-CN" sz="1200" kern="1200" dirty="0" smtClean="0">
                <a:solidFill>
                  <a:schemeClr val="tx1"/>
                </a:solidFill>
                <a:effectLst/>
                <a:latin typeface="+mn-lt"/>
                <a:ea typeface="+mn-ea"/>
                <a:cs typeface="+mn-cs"/>
              </a:rPr>
              <a:t>ETH</a:t>
            </a:r>
            <a:r>
              <a:rPr lang="zh-CN" altLang="en-US" sz="1200" kern="1200" dirty="0" smtClean="0">
                <a:solidFill>
                  <a:schemeClr val="tx1"/>
                </a:solidFill>
                <a:effectLst/>
                <a:latin typeface="+mn-lt"/>
                <a:ea typeface="+mn-ea"/>
                <a:cs typeface="+mn-cs"/>
              </a:rPr>
              <a:t>，或直接把</a:t>
            </a:r>
            <a:r>
              <a:rPr lang="en-US" altLang="zh-CN" sz="1200" kern="1200" dirty="0" smtClean="0">
                <a:solidFill>
                  <a:schemeClr val="tx1"/>
                </a:solidFill>
                <a:effectLst/>
                <a:latin typeface="+mn-lt"/>
                <a:ea typeface="+mn-ea"/>
                <a:cs typeface="+mn-cs"/>
              </a:rPr>
              <a:t>ETH</a:t>
            </a:r>
            <a:r>
              <a:rPr lang="zh-CN" altLang="en-US" sz="1200" kern="1200" dirty="0" smtClean="0">
                <a:solidFill>
                  <a:schemeClr val="tx1"/>
                </a:solidFill>
                <a:effectLst/>
                <a:latin typeface="+mn-lt"/>
                <a:ea typeface="+mn-ea"/>
                <a:cs typeface="+mn-cs"/>
              </a:rPr>
              <a:t>换成稳定币，那你可以去接链上的</a:t>
            </a:r>
            <a:r>
              <a:rPr lang="en-US" altLang="zh-CN" sz="1200" kern="1200" dirty="0" err="1" smtClean="0">
                <a:solidFill>
                  <a:schemeClr val="tx1"/>
                </a:solidFill>
                <a:effectLst/>
                <a:latin typeface="+mn-lt"/>
                <a:ea typeface="+mn-ea"/>
                <a:cs typeface="+mn-cs"/>
              </a:rPr>
              <a:t>Uniswap</a:t>
            </a:r>
            <a:r>
              <a:rPr lang="en-US" altLang="zh-CN" sz="1200" kern="1200" dirty="0" smtClean="0">
                <a:solidFill>
                  <a:schemeClr val="tx1"/>
                </a:solidFill>
                <a:effectLst/>
                <a:latin typeface="+mn-lt"/>
                <a:ea typeface="+mn-ea"/>
                <a:cs typeface="+mn-cs"/>
              </a:rPr>
              <a:t> exchange contract</a:t>
            </a:r>
            <a:r>
              <a:rPr lang="zh-CN" altLang="en-US" sz="1200" kern="1200" dirty="0" smtClean="0">
                <a:solidFill>
                  <a:schemeClr val="tx1"/>
                </a:solidFill>
                <a:effectLst/>
                <a:latin typeface="+mn-lt"/>
                <a:ea typeface="+mn-ea"/>
                <a:cs typeface="+mn-cs"/>
              </a:rPr>
              <a:t>，合约介面在此。</a:t>
            </a:r>
            <a:endParaRPr lang="en-US" altLang="zh-CN" dirty="0">
              <a:ea typeface="SimSun" pitchFamily="2" charset="-122"/>
            </a:endParaRPr>
          </a:p>
        </p:txBody>
      </p:sp>
      <p:sp>
        <p:nvSpPr>
          <p:cNvPr id="8602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ea typeface="SimSun" pitchFamily="2" charset="-122"/>
              </a:rPr>
              <a:t>26</a:t>
            </a:fld>
            <a:endParaRPr lang="en-US" altLang="zh-CN" dirty="0">
              <a:ea typeface="SimSun" pitchFamily="2" charset="-122"/>
            </a:endParaRPr>
          </a:p>
        </p:txBody>
      </p:sp>
    </p:spTree>
    <p:extLst>
      <p:ext uri="{BB962C8B-B14F-4D97-AF65-F5344CB8AC3E}">
        <p14:creationId xmlns:p14="http://schemas.microsoft.com/office/powerpoint/2010/main" val="298937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481013" y="1279525"/>
            <a:ext cx="6140450" cy="3454400"/>
          </a:xfrm>
          <a:ln>
            <a:solidFill>
              <a:srgbClr val="000000">
                <a:alpha val="100000"/>
              </a:srgbClr>
            </a:solidFill>
            <a:miter lim="800000"/>
          </a:ln>
        </p:spPr>
      </p:sp>
      <p:sp>
        <p:nvSpPr>
          <p:cNvPr id="86019" name="Notes Placeholder 2"/>
          <p:cNvSpPr>
            <a:spLocks noGrp="1"/>
          </p:cNvSpPr>
          <p:nvPr>
            <p:ph type="body" idx="1"/>
          </p:nvPr>
        </p:nvSpPr>
        <p:spPr>
          <a:noFill/>
          <a:ln>
            <a:noFill/>
          </a:ln>
        </p:spPr>
        <p:txBody>
          <a:bodyPr wrap="square" lIns="91440" tIns="45720" rIns="91440" bIns="45720" anchor="t"/>
          <a:lstStyle/>
          <a:p>
            <a:r>
              <a:rPr lang="zh-CN" altLang="en-US" dirty="0" smtClean="0"/>
              <a:t>首先，速度要快，不用等太长时间</a:t>
            </a:r>
            <a:r>
              <a:rPr lang="en-US" altLang="zh-CN" dirty="0" smtClean="0"/>
              <a:t>.</a:t>
            </a:r>
            <a:r>
              <a:rPr lang="zh-CN" altLang="en-US" dirty="0" smtClean="0"/>
              <a:t>。</a:t>
            </a:r>
            <a:br>
              <a:rPr lang="zh-CN" altLang="en-US" dirty="0" smtClean="0"/>
            </a:br>
            <a:endParaRPr lang="zh-CN" altLang="en-US" dirty="0" smtClean="0"/>
          </a:p>
          <a:p>
            <a:r>
              <a:rPr lang="zh-CN" altLang="en-US" dirty="0" smtClean="0"/>
              <a:t>其次，要有交易量，可以快速成交。</a:t>
            </a:r>
            <a:br>
              <a:rPr lang="zh-CN" altLang="en-US" dirty="0" smtClean="0"/>
            </a:br>
            <a:endParaRPr lang="zh-CN" altLang="en-US" dirty="0" smtClean="0"/>
          </a:p>
          <a:p>
            <a:r>
              <a:rPr lang="zh-CN" altLang="en-US" dirty="0" smtClean="0"/>
              <a:t>再次，是有合适的成交价格。</a:t>
            </a:r>
            <a:br>
              <a:rPr lang="zh-CN" altLang="en-US" dirty="0" smtClean="0"/>
            </a:br>
            <a:endParaRPr lang="zh-CN" altLang="en-US" dirty="0" smtClean="0"/>
          </a:p>
          <a:p>
            <a:r>
              <a:rPr lang="zh-CN" altLang="en-US" dirty="0" smtClean="0"/>
              <a:t>最后是资金安全和可信任。当然这四者在每个人心目中的排序是不同的。</a:t>
            </a:r>
            <a:endParaRPr lang="en-US" altLang="zh-CN" dirty="0" smtClean="0"/>
          </a:p>
          <a:p>
            <a:endParaRPr lang="en-US" altLang="zh-CN" dirty="0" smtClean="0">
              <a:ea typeface="SimSun" pitchFamily="2" charset="-122"/>
            </a:endParaRPr>
          </a:p>
          <a:p>
            <a:endParaRPr lang="en-US" altLang="zh-CN" dirty="0" smtClean="0">
              <a:ea typeface="SimSun" pitchFamily="2" charset="-122"/>
            </a:endParaRPr>
          </a:p>
          <a:p>
            <a:r>
              <a:rPr lang="zh-CN" altLang="en-US" dirty="0" smtClean="0"/>
              <a:t>而目前全球去中心化交易所主要有三类：一类是</a:t>
            </a:r>
            <a:r>
              <a:rPr lang="en-US" altLang="zh-CN" dirty="0" err="1" smtClean="0"/>
              <a:t>relayer</a:t>
            </a:r>
            <a:r>
              <a:rPr lang="zh-CN" altLang="en-US" dirty="0" smtClean="0"/>
              <a:t>托管订单簿的模式，以</a:t>
            </a:r>
            <a:r>
              <a:rPr lang="en-US" altLang="zh-CN" dirty="0" smtClean="0"/>
              <a:t>0x</a:t>
            </a:r>
            <a:r>
              <a:rPr lang="zh-CN" altLang="en-US" dirty="0" smtClean="0"/>
              <a:t>为代表；一种是储备池的模式，以</a:t>
            </a:r>
            <a:r>
              <a:rPr lang="en-US" altLang="zh-CN" dirty="0" err="1" smtClean="0"/>
              <a:t>kyber</a:t>
            </a:r>
            <a:r>
              <a:rPr lang="zh-CN" altLang="en-US" dirty="0" smtClean="0"/>
              <a:t>为代表；还有就是</a:t>
            </a:r>
            <a:r>
              <a:rPr lang="en-US" altLang="zh-CN" dirty="0" smtClean="0"/>
              <a:t>p2p</a:t>
            </a:r>
            <a:r>
              <a:rPr lang="zh-CN" altLang="en-US" dirty="0" smtClean="0"/>
              <a:t>交易协商的模式，以</a:t>
            </a:r>
            <a:r>
              <a:rPr lang="en-US" altLang="zh-CN" dirty="0" err="1" smtClean="0"/>
              <a:t>Airswap</a:t>
            </a:r>
            <a:r>
              <a:rPr lang="zh-CN" altLang="en-US" dirty="0" smtClean="0"/>
              <a:t>为代表。</a:t>
            </a:r>
            <a:endParaRPr lang="en-US" altLang="zh-CN" dirty="0">
              <a:ea typeface="SimSun" pitchFamily="2" charset="-122"/>
            </a:endParaRPr>
          </a:p>
        </p:txBody>
      </p:sp>
      <p:sp>
        <p:nvSpPr>
          <p:cNvPr id="8602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ea typeface="SimSun" pitchFamily="2" charset="-122"/>
              </a:rPr>
              <a:t>3</a:t>
            </a:fld>
            <a:endParaRPr lang="en-US" altLang="zh-CN" dirty="0">
              <a:ea typeface="SimSun" pitchFamily="2" charset="-122"/>
            </a:endParaRPr>
          </a:p>
        </p:txBody>
      </p:sp>
    </p:spTree>
    <p:extLst>
      <p:ext uri="{BB962C8B-B14F-4D97-AF65-F5344CB8AC3E}">
        <p14:creationId xmlns:p14="http://schemas.microsoft.com/office/powerpoint/2010/main" val="854345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481013" y="1279525"/>
            <a:ext cx="6140450" cy="3454400"/>
          </a:xfrm>
          <a:ln>
            <a:solidFill>
              <a:srgbClr val="000000">
                <a:alpha val="100000"/>
              </a:srgbClr>
            </a:solidFill>
            <a:miter lim="800000"/>
          </a:ln>
        </p:spPr>
      </p:sp>
      <p:sp>
        <p:nvSpPr>
          <p:cNvPr id="86019" name="Notes Placeholder 2"/>
          <p:cNvSpPr>
            <a:spLocks noGrp="1"/>
          </p:cNvSpPr>
          <p:nvPr>
            <p:ph type="body" idx="1"/>
          </p:nvPr>
        </p:nvSpPr>
        <p:spPr>
          <a:noFill/>
          <a:ln>
            <a:noFill/>
          </a:ln>
        </p:spPr>
        <p:txBody>
          <a:bodyPr wrap="square" lIns="91440" tIns="45720" rIns="91440" bIns="45720" anchor="t"/>
          <a:lstStyle/>
          <a:p>
            <a:r>
              <a:rPr lang="zh-CN" altLang="en-US" dirty="0" smtClean="0"/>
              <a:t>首先，速度要快，不用等太长时间</a:t>
            </a:r>
            <a:r>
              <a:rPr lang="en-US" altLang="zh-CN" dirty="0" smtClean="0"/>
              <a:t>.</a:t>
            </a:r>
            <a:r>
              <a:rPr lang="zh-CN" altLang="en-US" dirty="0" smtClean="0"/>
              <a:t>。</a:t>
            </a:r>
            <a:br>
              <a:rPr lang="zh-CN" altLang="en-US" dirty="0" smtClean="0"/>
            </a:br>
            <a:endParaRPr lang="zh-CN" altLang="en-US" dirty="0" smtClean="0"/>
          </a:p>
          <a:p>
            <a:r>
              <a:rPr lang="zh-CN" altLang="en-US" dirty="0" smtClean="0"/>
              <a:t>其次，要有交易量，可以快速成交。</a:t>
            </a:r>
            <a:br>
              <a:rPr lang="zh-CN" altLang="en-US" dirty="0" smtClean="0"/>
            </a:br>
            <a:endParaRPr lang="zh-CN" altLang="en-US" dirty="0" smtClean="0"/>
          </a:p>
          <a:p>
            <a:r>
              <a:rPr lang="zh-CN" altLang="en-US" dirty="0" smtClean="0"/>
              <a:t>再次，是有合适的成交价格。</a:t>
            </a:r>
            <a:br>
              <a:rPr lang="zh-CN" altLang="en-US" dirty="0" smtClean="0"/>
            </a:br>
            <a:endParaRPr lang="zh-CN" altLang="en-US" dirty="0" smtClean="0"/>
          </a:p>
          <a:p>
            <a:r>
              <a:rPr lang="zh-CN" altLang="en-US" dirty="0" smtClean="0"/>
              <a:t>最后是资金安全和可信任。当然这四者在每个人心目中的排序是不同的。</a:t>
            </a:r>
            <a:endParaRPr lang="en-US" altLang="zh-CN" dirty="0" smtClean="0"/>
          </a:p>
          <a:p>
            <a:endParaRPr lang="en-US" altLang="zh-CN" dirty="0" smtClean="0">
              <a:ea typeface="SimSun" pitchFamily="2" charset="-122"/>
            </a:endParaRPr>
          </a:p>
          <a:p>
            <a:endParaRPr lang="en-US" altLang="zh-CN" dirty="0" smtClean="0">
              <a:ea typeface="SimSun" pitchFamily="2" charset="-122"/>
            </a:endParaRPr>
          </a:p>
          <a:p>
            <a:r>
              <a:rPr lang="zh-CN" altLang="en-US" dirty="0" smtClean="0"/>
              <a:t>而目前全球去中心化交易所主要有三类：一类是</a:t>
            </a:r>
            <a:r>
              <a:rPr lang="en-US" altLang="zh-CN" dirty="0" err="1" smtClean="0"/>
              <a:t>relayer</a:t>
            </a:r>
            <a:r>
              <a:rPr lang="zh-CN" altLang="en-US" dirty="0" smtClean="0"/>
              <a:t>托管订单簿的模式，以</a:t>
            </a:r>
            <a:r>
              <a:rPr lang="en-US" altLang="zh-CN" dirty="0" smtClean="0"/>
              <a:t>0x</a:t>
            </a:r>
            <a:r>
              <a:rPr lang="zh-CN" altLang="en-US" dirty="0" smtClean="0"/>
              <a:t>为代表；一种是储备池的模式，以</a:t>
            </a:r>
            <a:r>
              <a:rPr lang="en-US" altLang="zh-CN" dirty="0" err="1" smtClean="0"/>
              <a:t>kyber</a:t>
            </a:r>
            <a:r>
              <a:rPr lang="zh-CN" altLang="en-US" dirty="0" smtClean="0"/>
              <a:t>为代表；还有就是</a:t>
            </a:r>
            <a:r>
              <a:rPr lang="en-US" altLang="zh-CN" dirty="0" smtClean="0"/>
              <a:t>p2p</a:t>
            </a:r>
            <a:r>
              <a:rPr lang="zh-CN" altLang="en-US" dirty="0" smtClean="0"/>
              <a:t>交易协商的模式，以</a:t>
            </a:r>
            <a:r>
              <a:rPr lang="en-US" altLang="zh-CN" dirty="0" err="1" smtClean="0"/>
              <a:t>Airswap</a:t>
            </a:r>
            <a:r>
              <a:rPr lang="zh-CN" altLang="en-US" dirty="0" smtClean="0"/>
              <a:t>为代表。</a:t>
            </a:r>
            <a:endParaRPr lang="en-US" altLang="zh-CN" dirty="0">
              <a:ea typeface="SimSun" pitchFamily="2" charset="-122"/>
            </a:endParaRPr>
          </a:p>
        </p:txBody>
      </p:sp>
      <p:sp>
        <p:nvSpPr>
          <p:cNvPr id="8602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ea typeface="SimSun" pitchFamily="2" charset="-122"/>
              </a:rPr>
              <a:t>4</a:t>
            </a:fld>
            <a:endParaRPr lang="en-US" altLang="zh-CN" dirty="0">
              <a:ea typeface="SimSun" pitchFamily="2" charset="-122"/>
            </a:endParaRPr>
          </a:p>
        </p:txBody>
      </p:sp>
    </p:spTree>
    <p:extLst>
      <p:ext uri="{BB962C8B-B14F-4D97-AF65-F5344CB8AC3E}">
        <p14:creationId xmlns:p14="http://schemas.microsoft.com/office/powerpoint/2010/main" val="798109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481013" y="1279525"/>
            <a:ext cx="6140450" cy="3454400"/>
          </a:xfrm>
          <a:ln>
            <a:solidFill>
              <a:srgbClr val="000000">
                <a:alpha val="100000"/>
              </a:srgbClr>
            </a:solidFill>
            <a:miter lim="800000"/>
          </a:ln>
        </p:spPr>
      </p:sp>
      <p:sp>
        <p:nvSpPr>
          <p:cNvPr id="86019" name="Notes Placeholder 2"/>
          <p:cNvSpPr>
            <a:spLocks noGrp="1"/>
          </p:cNvSpPr>
          <p:nvPr>
            <p:ph type="body" idx="1"/>
          </p:nvPr>
        </p:nvSpPr>
        <p:spPr>
          <a:noFill/>
          <a:ln>
            <a:noFill/>
          </a:ln>
        </p:spPr>
        <p:txBody>
          <a:bodyPr wrap="square" lIns="91440" tIns="45720" rIns="91440" bIns="45720" anchor="t"/>
          <a:lstStyle/>
          <a:p>
            <a:r>
              <a:rPr lang="zh-CN" altLang="en-US" dirty="0" smtClean="0"/>
              <a:t>首先，速度要快，不用等太长时间</a:t>
            </a:r>
            <a:r>
              <a:rPr lang="en-US" altLang="zh-CN" dirty="0" smtClean="0"/>
              <a:t>.</a:t>
            </a:r>
            <a:r>
              <a:rPr lang="zh-CN" altLang="en-US" dirty="0" smtClean="0"/>
              <a:t>。</a:t>
            </a:r>
            <a:br>
              <a:rPr lang="zh-CN" altLang="en-US" dirty="0" smtClean="0"/>
            </a:br>
            <a:endParaRPr lang="zh-CN" altLang="en-US" dirty="0" smtClean="0"/>
          </a:p>
          <a:p>
            <a:r>
              <a:rPr lang="zh-CN" altLang="en-US" dirty="0" smtClean="0"/>
              <a:t>其次，要有交易量，可以快速成交。</a:t>
            </a:r>
            <a:br>
              <a:rPr lang="zh-CN" altLang="en-US" dirty="0" smtClean="0"/>
            </a:br>
            <a:endParaRPr lang="zh-CN" altLang="en-US" dirty="0" smtClean="0"/>
          </a:p>
          <a:p>
            <a:r>
              <a:rPr lang="zh-CN" altLang="en-US" dirty="0" smtClean="0"/>
              <a:t>再次，是有合适的成交价格。</a:t>
            </a:r>
            <a:br>
              <a:rPr lang="zh-CN" altLang="en-US" dirty="0" smtClean="0"/>
            </a:br>
            <a:endParaRPr lang="zh-CN" altLang="en-US" dirty="0" smtClean="0"/>
          </a:p>
          <a:p>
            <a:r>
              <a:rPr lang="zh-CN" altLang="en-US" dirty="0" smtClean="0"/>
              <a:t>最后是资金安全和可信任。当然这四者在每个人心目中的排序是不同的。</a:t>
            </a:r>
            <a:endParaRPr lang="en-US" altLang="zh-CN" dirty="0" smtClean="0"/>
          </a:p>
          <a:p>
            <a:endParaRPr lang="en-US" altLang="zh-CN" dirty="0" smtClean="0">
              <a:ea typeface="SimSun" pitchFamily="2" charset="-122"/>
            </a:endParaRPr>
          </a:p>
          <a:p>
            <a:endParaRPr lang="en-US" altLang="zh-CN" dirty="0" smtClean="0">
              <a:ea typeface="SimSun" pitchFamily="2" charset="-122"/>
            </a:endParaRPr>
          </a:p>
          <a:p>
            <a:r>
              <a:rPr lang="zh-CN" altLang="en-US" dirty="0" smtClean="0"/>
              <a:t>而目前全球去中心化交易所主要有三类：一类是</a:t>
            </a:r>
            <a:r>
              <a:rPr lang="en-US" altLang="zh-CN" dirty="0" err="1" smtClean="0"/>
              <a:t>relayer</a:t>
            </a:r>
            <a:r>
              <a:rPr lang="zh-CN" altLang="en-US" dirty="0" smtClean="0"/>
              <a:t>托管订单簿的模式，以</a:t>
            </a:r>
            <a:r>
              <a:rPr lang="en-US" altLang="zh-CN" dirty="0" smtClean="0"/>
              <a:t>0x</a:t>
            </a:r>
            <a:r>
              <a:rPr lang="zh-CN" altLang="en-US" dirty="0" smtClean="0"/>
              <a:t>为代表；一种是储备池的模式，以</a:t>
            </a:r>
            <a:r>
              <a:rPr lang="en-US" altLang="zh-CN" dirty="0" err="1" smtClean="0"/>
              <a:t>kyber</a:t>
            </a:r>
            <a:r>
              <a:rPr lang="zh-CN" altLang="en-US" dirty="0" smtClean="0"/>
              <a:t>为代表；还有就是</a:t>
            </a:r>
            <a:r>
              <a:rPr lang="en-US" altLang="zh-CN" dirty="0" smtClean="0"/>
              <a:t>p2p</a:t>
            </a:r>
            <a:r>
              <a:rPr lang="zh-CN" altLang="en-US" dirty="0" smtClean="0"/>
              <a:t>交易协商的模式，以</a:t>
            </a:r>
            <a:r>
              <a:rPr lang="en-US" altLang="zh-CN" dirty="0" err="1" smtClean="0"/>
              <a:t>Airswap</a:t>
            </a:r>
            <a:r>
              <a:rPr lang="zh-CN" altLang="en-US" dirty="0" smtClean="0"/>
              <a:t>为代表。</a:t>
            </a:r>
            <a:endParaRPr lang="en-US" altLang="zh-CN" dirty="0">
              <a:ea typeface="SimSun" pitchFamily="2" charset="-122"/>
            </a:endParaRPr>
          </a:p>
        </p:txBody>
      </p:sp>
      <p:sp>
        <p:nvSpPr>
          <p:cNvPr id="8602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ea typeface="SimSun" pitchFamily="2" charset="-122"/>
              </a:rPr>
              <a:t>5</a:t>
            </a:fld>
            <a:endParaRPr lang="en-US" altLang="zh-CN" dirty="0">
              <a:ea typeface="SimSun" pitchFamily="2" charset="-122"/>
            </a:endParaRPr>
          </a:p>
        </p:txBody>
      </p:sp>
    </p:spTree>
    <p:extLst>
      <p:ext uri="{BB962C8B-B14F-4D97-AF65-F5344CB8AC3E}">
        <p14:creationId xmlns:p14="http://schemas.microsoft.com/office/powerpoint/2010/main" val="1561662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481013" y="1279525"/>
            <a:ext cx="6140450" cy="3454400"/>
          </a:xfrm>
          <a:ln>
            <a:solidFill>
              <a:srgbClr val="000000">
                <a:alpha val="100000"/>
              </a:srgbClr>
            </a:solidFill>
            <a:miter lim="800000"/>
          </a:ln>
        </p:spPr>
      </p:sp>
      <p:sp>
        <p:nvSpPr>
          <p:cNvPr id="86019" name="Notes Placeholder 2"/>
          <p:cNvSpPr>
            <a:spLocks noGrp="1"/>
          </p:cNvSpPr>
          <p:nvPr>
            <p:ph type="body" idx="1"/>
          </p:nvPr>
        </p:nvSpPr>
        <p:spPr>
          <a:noFill/>
          <a:ln>
            <a:noFill/>
          </a:ln>
        </p:spPr>
        <p:txBody>
          <a:bodyPr wrap="square" lIns="91440" tIns="45720" rIns="91440" bIns="45720" anchor="t"/>
          <a:lstStyle/>
          <a:p>
            <a:pPr lvl="0" eaLnBrk="1" hangingPunct="1">
              <a:spcBef>
                <a:spcPct val="0"/>
              </a:spcBef>
            </a:pPr>
            <a:r>
              <a:rPr lang="zh-CN" altLang="en-US" b="1" dirty="0" smtClean="0">
                <a:effectLst/>
              </a:rPr>
              <a:t>去中心化交易所，一般都采用智能合约方式编写交易撮合和清结算逻辑，</a:t>
            </a:r>
            <a:r>
              <a:rPr lang="zh-CN" altLang="en-US" dirty="0" smtClean="0"/>
              <a:t>并且将合约代码开源出来供所有人查看。</a:t>
            </a:r>
            <a:endParaRPr lang="en-US" altLang="zh-CN" dirty="0" smtClean="0"/>
          </a:p>
          <a:p>
            <a:pPr lvl="0" eaLnBrk="1" hangingPunct="1">
              <a:spcBef>
                <a:spcPct val="0"/>
              </a:spcBef>
            </a:pPr>
            <a:r>
              <a:rPr lang="zh-CN" altLang="en-US" dirty="0" smtClean="0"/>
              <a:t>这样的话，代码是公开的，又是运行在链上，就可以在一定程度上保障用户的资金安全，防止内部交易</a:t>
            </a:r>
            <a:endParaRPr lang="en-US" altLang="zh-CN" dirty="0" smtClean="0"/>
          </a:p>
          <a:p>
            <a:pPr lvl="0" eaLnBrk="1" hangingPunct="1">
              <a:spcBef>
                <a:spcPct val="0"/>
              </a:spcBef>
            </a:pPr>
            <a:endParaRPr lang="en-US" altLang="zh-CN" dirty="0" smtClean="0">
              <a:ea typeface="SimSun" pitchFamily="2" charset="-122"/>
            </a:endParaRPr>
          </a:p>
          <a:p>
            <a:pPr lvl="0" eaLnBrk="1" hangingPunct="1">
              <a:spcBef>
                <a:spcPct val="0"/>
              </a:spcBef>
            </a:pPr>
            <a:r>
              <a:rPr lang="zh-CN" altLang="en-US" dirty="0" smtClean="0"/>
              <a:t>不需要用户将资金放到交易所进行资金托管，因此杜绝了交易所被黑客入侵导致的财产损失，交易所也降低了用户的信任成本和自身运营风险</a:t>
            </a:r>
            <a:endParaRPr lang="en-US" altLang="zh-CN" dirty="0">
              <a:ea typeface="SimSun" pitchFamily="2" charset="-122"/>
            </a:endParaRPr>
          </a:p>
        </p:txBody>
      </p:sp>
      <p:sp>
        <p:nvSpPr>
          <p:cNvPr id="8602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ea typeface="SimSun" pitchFamily="2" charset="-122"/>
              </a:rPr>
              <a:t>6</a:t>
            </a:fld>
            <a:endParaRPr lang="en-US" altLang="zh-CN" dirty="0">
              <a:ea typeface="SimSun" pitchFamily="2" charset="-122"/>
            </a:endParaRPr>
          </a:p>
        </p:txBody>
      </p:sp>
    </p:spTree>
    <p:extLst>
      <p:ext uri="{BB962C8B-B14F-4D97-AF65-F5344CB8AC3E}">
        <p14:creationId xmlns:p14="http://schemas.microsoft.com/office/powerpoint/2010/main" val="2035644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481013" y="1279525"/>
            <a:ext cx="6140450" cy="3454400"/>
          </a:xfrm>
          <a:ln>
            <a:solidFill>
              <a:srgbClr val="000000">
                <a:alpha val="100000"/>
              </a:srgbClr>
            </a:solidFill>
            <a:miter lim="800000"/>
          </a:ln>
        </p:spPr>
      </p:sp>
      <p:sp>
        <p:nvSpPr>
          <p:cNvPr id="86019" name="Notes Placeholder 2"/>
          <p:cNvSpPr>
            <a:spLocks noGrp="1"/>
          </p:cNvSpPr>
          <p:nvPr>
            <p:ph type="body" idx="1"/>
          </p:nvPr>
        </p:nvSpPr>
        <p:spPr>
          <a:noFill/>
          <a:ln>
            <a:noFill/>
          </a:ln>
        </p:spPr>
        <p:txBody>
          <a:bodyPr wrap="square" lIns="91440" tIns="45720" rIns="91440" bIns="45720" anchor="t"/>
          <a:lstStyle/>
          <a:p>
            <a:pPr lvl="0" eaLnBrk="1" hangingPunct="1">
              <a:spcBef>
                <a:spcPct val="0"/>
              </a:spcBef>
            </a:pPr>
            <a:r>
              <a:rPr lang="en-US" dirty="0" smtClean="0"/>
              <a:t>the state machine is deterministic. This means that if you start at a given state and replay the same sequence of transactions, you will always end up with the same final state</a:t>
            </a:r>
            <a:endParaRPr lang="en-US" altLang="zh-CN" dirty="0">
              <a:ea typeface="SimSun" pitchFamily="2" charset="-122"/>
            </a:endParaRPr>
          </a:p>
        </p:txBody>
      </p:sp>
      <p:sp>
        <p:nvSpPr>
          <p:cNvPr id="8602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ea typeface="SimSun" pitchFamily="2" charset="-122"/>
              </a:rPr>
              <a:t>7</a:t>
            </a:fld>
            <a:endParaRPr lang="en-US" altLang="zh-CN" dirty="0">
              <a:ea typeface="SimSun"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481013" y="1279525"/>
            <a:ext cx="6140450" cy="3454400"/>
          </a:xfrm>
          <a:ln>
            <a:solidFill>
              <a:srgbClr val="000000">
                <a:alpha val="100000"/>
              </a:srgbClr>
            </a:solidFill>
            <a:miter lim="800000"/>
          </a:ln>
        </p:spPr>
      </p:sp>
      <p:sp>
        <p:nvSpPr>
          <p:cNvPr id="86019" name="Notes Placeholder 2"/>
          <p:cNvSpPr>
            <a:spLocks noGrp="1"/>
          </p:cNvSpPr>
          <p:nvPr>
            <p:ph type="body" idx="1"/>
          </p:nvPr>
        </p:nvSpPr>
        <p:spPr>
          <a:noFill/>
          <a:ln>
            <a:noFill/>
          </a:ln>
        </p:spPr>
        <p:txBody>
          <a:bodyPr wrap="square" lIns="91440" tIns="45720" rIns="91440" bIns="45720" anchor="t"/>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dirty="0" smtClean="0"/>
              <a:t>资金的释放是由用户通过数字签名直接授权的，原则上讲是不可能被盗的。</a:t>
            </a:r>
            <a:endParaRPr lang="en-US" altLang="zh-CN" dirty="0" smtClean="0"/>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zh-CN" dirty="0" smtClean="0">
              <a:ea typeface="SimSun" pitchFamily="2" charset="-122"/>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i="1" dirty="0" smtClean="0">
                <a:sym typeface="+mn-ea"/>
              </a:rPr>
              <a:t>提高了储存的成本</a:t>
            </a:r>
            <a:r>
              <a:rPr lang="zh-CN" altLang="en-US" sz="1200" i="1" dirty="0" smtClean="0">
                <a:sym typeface="+mn-ea"/>
              </a:rPr>
              <a:t>，</a:t>
            </a:r>
            <a:r>
              <a:rPr lang="en-US" sz="1200" i="1" dirty="0" smtClean="0">
                <a:sym typeface="+mn-ea"/>
              </a:rPr>
              <a:t>降低了记录的效率</a:t>
            </a:r>
            <a:r>
              <a:rPr lang="zh-CN" altLang="en-US" sz="1200" i="1" dirty="0" smtClean="0">
                <a:sym typeface="+mn-ea"/>
              </a:rPr>
              <a:t>，保障数据的一致性</a:t>
            </a:r>
            <a:endParaRPr lang="en-US" altLang="zh-CN" sz="1200" i="1" dirty="0" smtClean="0">
              <a:sym typeface="+mn-ea"/>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zh-CN" dirty="0" smtClean="0">
              <a:ea typeface="SimSun" pitchFamily="2" charset="-122"/>
            </a:endParaRPr>
          </a:p>
          <a:p>
            <a:pPr lvl="0" eaLnBrk="1" hangingPunct="1">
              <a:spcBef>
                <a:spcPct val="0"/>
              </a:spcBef>
            </a:pPr>
            <a:r>
              <a:rPr lang="zh-CN" altLang="en-US" dirty="0" smtClean="0">
                <a:ea typeface="SimSun" pitchFamily="2" charset="-122"/>
              </a:rPr>
              <a:t>维护节点的点彼此不认识，没有见过面，</a:t>
            </a:r>
            <a:endParaRPr lang="en-US" altLang="zh-CN" dirty="0" smtClean="0">
              <a:ea typeface="SimSun" pitchFamily="2" charset="-122"/>
            </a:endParaRPr>
          </a:p>
          <a:p>
            <a:pPr lvl="0" eaLnBrk="1" hangingPunct="1">
              <a:spcBef>
                <a:spcPct val="0"/>
              </a:spcBef>
            </a:pPr>
            <a:endParaRPr lang="en-US" altLang="zh-CN" dirty="0" smtClean="0">
              <a:ea typeface="SimSun" pitchFamily="2" charset="-122"/>
            </a:endParaRPr>
          </a:p>
          <a:p>
            <a:pPr lvl="0" eaLnBrk="1" hangingPunct="1">
              <a:spcBef>
                <a:spcPct val="0"/>
              </a:spcBef>
            </a:pPr>
            <a:r>
              <a:rPr lang="zh-CN" altLang="en-US" sz="1200" kern="1200" dirty="0" smtClean="0">
                <a:solidFill>
                  <a:schemeClr val="tx1"/>
                </a:solidFill>
                <a:effectLst/>
                <a:latin typeface="+mn-lt"/>
                <a:ea typeface="+mn-ea"/>
                <a:cs typeface="+mn-cs"/>
              </a:rPr>
              <a:t>而区块链技术框架中非常重要的一部分是</a:t>
            </a:r>
            <a:r>
              <a:rPr lang="zh-CN" altLang="en-US" sz="1200" b="1" kern="1200" dirty="0" smtClean="0">
                <a:solidFill>
                  <a:schemeClr val="tx1"/>
                </a:solidFill>
                <a:effectLst/>
                <a:latin typeface="+mn-lt"/>
                <a:ea typeface="+mn-ea"/>
                <a:cs typeface="+mn-cs"/>
              </a:rPr>
              <a:t>共识机制，是在不可信的分布式环境下实现数据一致性的关键</a:t>
            </a:r>
            <a:endParaRPr lang="en-US" altLang="zh-CN" dirty="0">
              <a:ea typeface="SimSun" pitchFamily="2" charset="-122"/>
            </a:endParaRPr>
          </a:p>
        </p:txBody>
      </p:sp>
      <p:sp>
        <p:nvSpPr>
          <p:cNvPr id="8602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ea typeface="SimSun" pitchFamily="2" charset="-122"/>
              </a:rPr>
              <a:t>8</a:t>
            </a:fld>
            <a:endParaRPr lang="en-US" altLang="zh-CN" dirty="0">
              <a:ea typeface="SimSun"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481013" y="1279525"/>
            <a:ext cx="6140450" cy="3454400"/>
          </a:xfrm>
          <a:ln>
            <a:solidFill>
              <a:srgbClr val="000000">
                <a:alpha val="100000"/>
              </a:srgbClr>
            </a:solidFill>
            <a:miter lim="800000"/>
          </a:ln>
        </p:spPr>
      </p:sp>
      <p:sp>
        <p:nvSpPr>
          <p:cNvPr id="86019" name="Notes Placeholder 2"/>
          <p:cNvSpPr>
            <a:spLocks noGrp="1"/>
          </p:cNvSpPr>
          <p:nvPr>
            <p:ph type="body" idx="1"/>
          </p:nvPr>
        </p:nvSpPr>
        <p:spPr>
          <a:noFill/>
          <a:ln>
            <a:noFill/>
          </a:ln>
        </p:spPr>
        <p:txBody>
          <a:bodyPr wrap="square" lIns="91440" tIns="45720" rIns="91440" bIns="45720" anchor="t"/>
          <a:lstStyle/>
          <a:p>
            <a:endParaRPr lang="en-US" altLang="zh-CN" dirty="0">
              <a:ea typeface="SimSun" pitchFamily="2" charset="-122"/>
            </a:endParaRPr>
          </a:p>
        </p:txBody>
      </p:sp>
      <p:sp>
        <p:nvSpPr>
          <p:cNvPr id="8602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ea typeface="SimSun" pitchFamily="2" charset="-122"/>
              </a:rPr>
              <a:t>9</a:t>
            </a:fld>
            <a:endParaRPr lang="en-US" altLang="zh-CN" dirty="0">
              <a:ea typeface="SimSun" pitchFamily="2" charset="-122"/>
            </a:endParaRPr>
          </a:p>
        </p:txBody>
      </p:sp>
    </p:spTree>
    <p:extLst>
      <p:ext uri="{BB962C8B-B14F-4D97-AF65-F5344CB8AC3E}">
        <p14:creationId xmlns:p14="http://schemas.microsoft.com/office/powerpoint/2010/main" val="390795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t>11/9/19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t>11/9/19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t>11/9/19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E934FF-F4E1-47C5-9CA5-30A81DDE2BE4}" type="datetimeFigureOut">
              <a:rPr lang="en-US" smtClean="0"/>
              <a:t>11/9/19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t>11/9/19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t>11/9/19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t>11/9/19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t>11/9/19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t>11/9/19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t>11/9/19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t>11/9/19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9.tiff"/><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comments" Target="../comments/comment1.xml"/><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Ink 1"/>
          <p:cNvPicPr>
            <a:picLocks noChangeAspect="1"/>
          </p:cNvPicPr>
          <p:nvPr/>
        </p:nvPicPr>
        <p:blipFill>
          <a:blip r:embed="rId3"/>
          <a:stretch>
            <a:fillRect/>
          </a:stretch>
        </p:blipFill>
        <p:spPr>
          <a:xfrm>
            <a:off x="2254251" y="711200"/>
            <a:ext cx="25400" cy="25400"/>
          </a:xfrm>
          <a:prstGeom prst="rect">
            <a:avLst/>
          </a:prstGeom>
          <a:noFill/>
          <a:ln w="9525">
            <a:noFill/>
          </a:ln>
        </p:spPr>
      </p:pic>
      <p:sp>
        <p:nvSpPr>
          <p:cNvPr id="9" name="Rectangle 8"/>
          <p:cNvSpPr/>
          <p:nvPr/>
        </p:nvSpPr>
        <p:spPr>
          <a:xfrm>
            <a:off x="0" y="0"/>
            <a:ext cx="12192000" cy="889000"/>
          </a:xfrm>
          <a:prstGeom prst="rect">
            <a:avLst/>
          </a:prstGeom>
          <a:ln>
            <a:noFill/>
          </a:ln>
        </p:spPr>
        <p:style>
          <a:lnRef idx="1">
            <a:schemeClr val="accent1"/>
          </a:lnRef>
          <a:fillRef idx="3">
            <a:schemeClr val="accent1"/>
          </a:fillRef>
          <a:effectRef idx="2">
            <a:schemeClr val="accent1"/>
          </a:effectRef>
          <a:fontRef idx="minor">
            <a:schemeClr val="lt1"/>
          </a:fontRef>
        </p:style>
        <p:txBody>
          <a:bodyPr anchor="ctr"/>
          <a:lstStyle/>
          <a:p>
            <a:pPr marL="285750" marR="0" lvl="0" indent="0" algn="l" defTabSz="914400" rtl="0" eaLnBrk="1" fontAlgn="base" latinLnBrk="0" hangingPunct="1">
              <a:lnSpc>
                <a:spcPct val="100000"/>
              </a:lnSpc>
              <a:spcBef>
                <a:spcPct val="0"/>
              </a:spcBef>
              <a:spcAft>
                <a:spcPct val="0"/>
              </a:spcAft>
              <a:buClrTx/>
              <a:buSzTx/>
              <a:buFontTx/>
              <a:buNone/>
              <a:defRPr/>
            </a:pPr>
            <a:endParaRPr kumimoji="0" lang="en-US" altLang="zh-CN" sz="3735" b="0" i="0" u="none" strike="noStrike" kern="1200" cap="none" spc="0" normalizeH="0" baseline="0" noProof="0" dirty="0">
              <a:ln>
                <a:noFill/>
              </a:ln>
              <a:solidFill>
                <a:schemeClr val="lt1"/>
              </a:solidFill>
              <a:effectLst/>
              <a:uLnTx/>
              <a:uFillTx/>
              <a:latin typeface="+mn-lt"/>
              <a:ea typeface="+mn-ea"/>
              <a:cs typeface="+mn-cs"/>
            </a:endParaRPr>
          </a:p>
        </p:txBody>
      </p:sp>
      <p:sp>
        <p:nvSpPr>
          <p:cNvPr id="39940" name="AutoShape 2" descr="Micropayment Channel Example"/>
          <p:cNvSpPr>
            <a:spLocks noChangeAspect="1"/>
          </p:cNvSpPr>
          <p:nvPr/>
        </p:nvSpPr>
        <p:spPr>
          <a:xfrm>
            <a:off x="207433" y="-192616"/>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1" name="AutoShape 4" descr="Micropayment Channel Example"/>
          <p:cNvSpPr>
            <a:spLocks noChangeAspect="1"/>
          </p:cNvSpPr>
          <p:nvPr/>
        </p:nvSpPr>
        <p:spPr>
          <a:xfrm>
            <a:off x="410633" y="10584"/>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2" name="TextBox 1"/>
          <p:cNvSpPr txBox="1"/>
          <p:nvPr/>
        </p:nvSpPr>
        <p:spPr>
          <a:xfrm>
            <a:off x="410846" y="1397000"/>
            <a:ext cx="468630" cy="11988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p:txBody>
      </p:sp>
      <p:sp>
        <p:nvSpPr>
          <p:cNvPr id="2" name="Title 1"/>
          <p:cNvSpPr>
            <a:spLocks noGrp="1"/>
          </p:cNvSpPr>
          <p:nvPr>
            <p:ph type="ctrTitle"/>
          </p:nvPr>
        </p:nvSpPr>
        <p:spPr>
          <a:xfrm>
            <a:off x="537845" y="1833245"/>
            <a:ext cx="11208385" cy="1117600"/>
          </a:xfrm>
        </p:spPr>
        <p:txBody>
          <a:bodyPr>
            <a:noAutofit/>
          </a:bodyPr>
          <a:lstStyle/>
          <a:p>
            <a:r>
              <a:rPr lang="zh-CN" altLang="en-US" sz="7200" dirty="0" smtClean="0"/>
              <a:t>去中心化交易所 </a:t>
            </a:r>
            <a:r>
              <a:rPr lang="en-US" altLang="zh-CN" sz="7200" dirty="0" smtClean="0"/>
              <a:t>&amp;</a:t>
            </a:r>
            <a:r>
              <a:rPr lang="zh-CN" altLang="en-US" sz="7200" dirty="0" smtClean="0"/>
              <a:t> </a:t>
            </a:r>
            <a:r>
              <a:rPr lang="en-US" altLang="zh-CN" sz="7200" dirty="0" err="1" smtClean="0"/>
              <a:t>OKDex</a:t>
            </a:r>
            <a:endParaRPr lang="en-US" sz="7200" dirty="0"/>
          </a:p>
        </p:txBody>
      </p:sp>
      <p:sp>
        <p:nvSpPr>
          <p:cNvPr id="3" name="Subtitle 2"/>
          <p:cNvSpPr>
            <a:spLocks noGrp="1"/>
          </p:cNvSpPr>
          <p:nvPr>
            <p:ph type="subTitle" idx="1"/>
          </p:nvPr>
        </p:nvSpPr>
        <p:spPr>
          <a:xfrm>
            <a:off x="3787755" y="3669010"/>
            <a:ext cx="3896323" cy="452159"/>
          </a:xfrm>
        </p:spPr>
        <p:txBody>
          <a:bodyPr>
            <a:noAutofit/>
          </a:bodyPr>
          <a:lstStyle/>
          <a:p>
            <a:r>
              <a:rPr lang="zh-CN" altLang="en-US" sz="3200" smtClean="0">
                <a:sym typeface="+mn-ea"/>
              </a:rPr>
              <a:t>区块</a:t>
            </a:r>
            <a:r>
              <a:rPr lang="zh-CN" altLang="en-US" sz="3200" dirty="0" smtClean="0">
                <a:sym typeface="+mn-ea"/>
              </a:rPr>
              <a:t>链工程院</a:t>
            </a:r>
            <a:endParaRPr lang="en-US" sz="3200" dirty="0"/>
          </a:p>
        </p:txBody>
      </p:sp>
      <p:sp>
        <p:nvSpPr>
          <p:cNvPr id="4" name="Text Box 3"/>
          <p:cNvSpPr txBox="1"/>
          <p:nvPr/>
        </p:nvSpPr>
        <p:spPr>
          <a:xfrm>
            <a:off x="4886960" y="5087620"/>
            <a:ext cx="2120900" cy="460375"/>
          </a:xfrm>
          <a:prstGeom prst="rect">
            <a:avLst/>
          </a:prstGeom>
          <a:noFill/>
        </p:spPr>
        <p:txBody>
          <a:bodyPr wrap="square" rtlCol="0">
            <a:spAutoFit/>
          </a:bodyPr>
          <a:lstStyle/>
          <a:p>
            <a:r>
              <a:rPr lang="en-US" altLang="zh-CN" sz="2400" smtClean="0"/>
              <a:t>2019.11.10</a:t>
            </a:r>
            <a:endParaRPr lang="en-US" altLang="zh-CN"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Ink 1"/>
          <p:cNvPicPr>
            <a:picLocks noChangeAspect="1"/>
          </p:cNvPicPr>
          <p:nvPr/>
        </p:nvPicPr>
        <p:blipFill>
          <a:blip r:embed="rId3"/>
          <a:stretch>
            <a:fillRect/>
          </a:stretch>
        </p:blipFill>
        <p:spPr>
          <a:xfrm>
            <a:off x="2254251" y="711200"/>
            <a:ext cx="25400" cy="25400"/>
          </a:xfrm>
          <a:prstGeom prst="rect">
            <a:avLst/>
          </a:prstGeom>
          <a:noFill/>
          <a:ln w="9525">
            <a:noFill/>
          </a:ln>
        </p:spPr>
      </p:pic>
      <p:sp>
        <p:nvSpPr>
          <p:cNvPr id="9" name="Rectangle 8"/>
          <p:cNvSpPr/>
          <p:nvPr/>
        </p:nvSpPr>
        <p:spPr>
          <a:xfrm>
            <a:off x="0" y="0"/>
            <a:ext cx="12192000" cy="889000"/>
          </a:xfrm>
          <a:prstGeom prst="rect">
            <a:avLst/>
          </a:prstGeom>
          <a:ln>
            <a:noFill/>
          </a:ln>
        </p:spPr>
        <p:style>
          <a:lnRef idx="1">
            <a:schemeClr val="accent1"/>
          </a:lnRef>
          <a:fillRef idx="3">
            <a:schemeClr val="accent1"/>
          </a:fillRef>
          <a:effectRef idx="2">
            <a:schemeClr val="accent1"/>
          </a:effectRef>
          <a:fontRef idx="minor">
            <a:schemeClr val="lt1"/>
          </a:fontRef>
        </p:style>
        <p:txBody>
          <a:bodyPr anchor="ctr"/>
          <a:lstStyle/>
          <a:p>
            <a:pPr marL="285750" lvl="0" fontAlgn="base">
              <a:spcBef>
                <a:spcPct val="0"/>
              </a:spcBef>
              <a:spcAft>
                <a:spcPct val="0"/>
              </a:spcAft>
              <a:defRPr/>
            </a:pPr>
            <a:r>
              <a:rPr lang="zh-CN" altLang="en-US" sz="4000" i="1" dirty="0">
                <a:sym typeface="+mn-ea"/>
              </a:rPr>
              <a:t>可信</a:t>
            </a:r>
            <a:r>
              <a:rPr lang="zh-CN" altLang="en-US" sz="4000" i="1" dirty="0" smtClean="0">
                <a:sym typeface="+mn-ea"/>
              </a:rPr>
              <a:t>环境的</a:t>
            </a:r>
            <a:r>
              <a:rPr lang="zh-CN" altLang="en-US" sz="4000" i="1" dirty="0" smtClean="0">
                <a:latin typeface="Arial" panose="020B0604020202090204" pitchFamily="34" charset="0"/>
                <a:ea typeface="SimSun" pitchFamily="2" charset="-122"/>
                <a:sym typeface="+mn-ea"/>
              </a:rPr>
              <a:t>共识算法</a:t>
            </a:r>
            <a:endParaRPr lang="en-US" altLang="zh-CN" sz="4000" i="1" dirty="0">
              <a:latin typeface="Arial" panose="020B0604020202090204" pitchFamily="34" charset="0"/>
              <a:ea typeface="SimSun" pitchFamily="2" charset="-122"/>
              <a:sym typeface="+mn-ea"/>
            </a:endParaRPr>
          </a:p>
        </p:txBody>
      </p:sp>
      <p:sp>
        <p:nvSpPr>
          <p:cNvPr id="39940" name="AutoShape 2" descr="Micropayment Channel Example"/>
          <p:cNvSpPr>
            <a:spLocks noChangeAspect="1"/>
          </p:cNvSpPr>
          <p:nvPr/>
        </p:nvSpPr>
        <p:spPr>
          <a:xfrm>
            <a:off x="207433" y="-192616"/>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1" name="AutoShape 4" descr="Micropayment Channel Example"/>
          <p:cNvSpPr>
            <a:spLocks noChangeAspect="1"/>
          </p:cNvSpPr>
          <p:nvPr/>
        </p:nvSpPr>
        <p:spPr>
          <a:xfrm>
            <a:off x="410633" y="10584"/>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2" name="TextBox 1"/>
          <p:cNvSpPr txBox="1"/>
          <p:nvPr/>
        </p:nvSpPr>
        <p:spPr>
          <a:xfrm>
            <a:off x="450851" y="1397000"/>
            <a:ext cx="468630" cy="11988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p:txBody>
      </p:sp>
      <p:graphicFrame>
        <p:nvGraphicFramePr>
          <p:cNvPr id="2" name="Table 1"/>
          <p:cNvGraphicFramePr>
            <a:graphicFrameLocks noGrp="1"/>
          </p:cNvGraphicFramePr>
          <p:nvPr>
            <p:extLst>
              <p:ext uri="{D42A27DB-BD31-4B8C-83A1-F6EECF244321}">
                <p14:modId xmlns:p14="http://schemas.microsoft.com/office/powerpoint/2010/main" val="1061071620"/>
              </p:ext>
            </p:extLst>
          </p:nvPr>
        </p:nvGraphicFramePr>
        <p:xfrm>
          <a:off x="2425700" y="4356100"/>
          <a:ext cx="8127999" cy="202692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endParaRPr lang="en-US" dirty="0"/>
                    </a:p>
                  </a:txBody>
                  <a:tcPr/>
                </a:tc>
                <a:tc>
                  <a:txBody>
                    <a:bodyPr/>
                    <a:lstStyle/>
                    <a:p>
                      <a:r>
                        <a:rPr lang="zh-CN" altLang="en-US" dirty="0" smtClean="0"/>
                        <a:t>共识算法</a:t>
                      </a:r>
                      <a:endParaRPr lang="en-US" dirty="0"/>
                    </a:p>
                  </a:txBody>
                  <a:tcPr/>
                </a:tc>
                <a:tc>
                  <a:txBody>
                    <a:bodyPr/>
                    <a:lstStyle/>
                    <a:p>
                      <a:endParaRPr lang="en-US" dirty="0"/>
                    </a:p>
                  </a:txBody>
                  <a:tcPr/>
                </a:tc>
              </a:tr>
              <a:tr h="370840">
                <a:tc>
                  <a:txBody>
                    <a:bodyPr/>
                    <a:lstStyle/>
                    <a:p>
                      <a:endParaRPr lang="en-US"/>
                    </a:p>
                  </a:txBody>
                  <a:tcPr/>
                </a:tc>
                <a:tc>
                  <a:txBody>
                    <a:bodyPr/>
                    <a:lstStyle/>
                    <a:p>
                      <a:r>
                        <a:rPr lang="en-US" altLang="zh-CN" sz="1800" i="1" dirty="0" err="1" smtClean="0">
                          <a:sym typeface="+mn-ea"/>
                        </a:rPr>
                        <a:t>Paxos</a:t>
                      </a:r>
                      <a:endParaRPr lang="en-US" dirty="0"/>
                    </a:p>
                  </a:txBody>
                  <a:tcPr/>
                </a:tc>
                <a:tc>
                  <a:txBody>
                    <a:bodyPr/>
                    <a:lstStyle/>
                    <a:p>
                      <a:r>
                        <a:rPr lang="en-US" dirty="0" err="1" smtClean="0">
                          <a:effectLst/>
                        </a:rPr>
                        <a:t>Google</a:t>
                      </a:r>
                      <a:r>
                        <a:rPr lang="en-US" sz="1800" kern="1200" dirty="0" err="1" smtClean="0">
                          <a:solidFill>
                            <a:schemeClr val="dk1"/>
                          </a:solidFill>
                          <a:effectLst/>
                          <a:latin typeface="+mn-lt"/>
                          <a:ea typeface="+mn-ea"/>
                          <a:cs typeface="+mn-cs"/>
                        </a:rPr>
                        <a:t>的</a:t>
                      </a:r>
                      <a:r>
                        <a:rPr lang="en-US" dirty="0" err="1" smtClean="0">
                          <a:effectLst/>
                        </a:rPr>
                        <a:t>Spanner</a:t>
                      </a:r>
                      <a:r>
                        <a:rPr lang="en-US" sz="1800" kern="1200" dirty="0" err="1" smtClean="0">
                          <a:solidFill>
                            <a:schemeClr val="dk1"/>
                          </a:solidFill>
                          <a:effectLst/>
                          <a:latin typeface="+mn-lt"/>
                          <a:ea typeface="+mn-ea"/>
                          <a:cs typeface="+mn-cs"/>
                        </a:rPr>
                        <a:t>、</a:t>
                      </a:r>
                      <a:r>
                        <a:rPr lang="en-US" dirty="0" err="1" smtClean="0">
                          <a:effectLst/>
                        </a:rPr>
                        <a:t>Chubby</a:t>
                      </a:r>
                      <a:r>
                        <a:rPr lang="en-US" sz="1800" kern="1200" dirty="0" err="1" smtClean="0">
                          <a:solidFill>
                            <a:schemeClr val="dk1"/>
                          </a:solidFill>
                          <a:effectLst/>
                          <a:latin typeface="+mn-lt"/>
                          <a:ea typeface="+mn-ea"/>
                          <a:cs typeface="+mn-cs"/>
                        </a:rPr>
                        <a:t>、</a:t>
                      </a:r>
                      <a:r>
                        <a:rPr lang="en-US" dirty="0" err="1" smtClean="0">
                          <a:effectLst/>
                        </a:rPr>
                        <a:t>Megastore</a:t>
                      </a:r>
                      <a:endParaRPr lang="en-US" sz="1800" kern="1200" dirty="0" smtClean="0">
                        <a:solidFill>
                          <a:schemeClr val="dk1"/>
                        </a:solidFill>
                        <a:effectLst/>
                        <a:latin typeface="+mn-lt"/>
                        <a:ea typeface="+mn-ea"/>
                        <a:cs typeface="+mn-cs"/>
                      </a:endParaRPr>
                    </a:p>
                    <a:p>
                      <a:r>
                        <a:rPr lang="en-US" dirty="0" err="1" smtClean="0">
                          <a:effectLst/>
                        </a:rPr>
                        <a:t>ZooKeeper</a:t>
                      </a:r>
                      <a:endParaRPr lang="en-US" dirty="0"/>
                    </a:p>
                  </a:txBody>
                  <a:tcPr/>
                </a:tc>
              </a:tr>
              <a:tr h="370840">
                <a:tc>
                  <a:txBody>
                    <a:bodyPr/>
                    <a:lstStyle/>
                    <a:p>
                      <a:endParaRPr lang="en-US"/>
                    </a:p>
                  </a:txBody>
                  <a:tcPr/>
                </a:tc>
                <a:tc>
                  <a:txBody>
                    <a:bodyPr/>
                    <a:lstStyle/>
                    <a:p>
                      <a:r>
                        <a:rPr lang="zh-CN" altLang="en-US" sz="1800" i="1" dirty="0" smtClean="0">
                          <a:sym typeface="+mn-ea"/>
                        </a:rPr>
                        <a:t>一致性</a:t>
                      </a:r>
                      <a:r>
                        <a:rPr lang="en-US" altLang="zh-CN" sz="1800" i="1" dirty="0" smtClean="0">
                          <a:sym typeface="+mn-ea"/>
                        </a:rPr>
                        <a:t>hash</a:t>
                      </a:r>
                      <a:r>
                        <a:rPr lang="zh-CN" altLang="en-US" sz="1800" i="1" dirty="0" smtClean="0">
                          <a:sym typeface="+mn-ea"/>
                        </a:rPr>
                        <a:t>算法</a:t>
                      </a:r>
                      <a:endParaRPr lang="en-US" dirty="0"/>
                    </a:p>
                  </a:txBody>
                  <a:tcPr/>
                </a:tc>
                <a:tc>
                  <a:txBody>
                    <a:bodyPr/>
                    <a:lstStyle/>
                    <a:p>
                      <a:r>
                        <a:rPr lang="en-US" altLang="zh-CN" dirty="0" smtClean="0">
                          <a:effectLst/>
                        </a:rPr>
                        <a:t>Cassandra</a:t>
                      </a:r>
                      <a:endParaRPr lang="en-US" dirty="0"/>
                    </a:p>
                  </a:txBody>
                  <a:tcPr/>
                </a:tc>
              </a:tr>
              <a:tr h="370840">
                <a:tc>
                  <a:txBody>
                    <a:bodyPr/>
                    <a:lstStyle/>
                    <a:p>
                      <a:endParaRPr lang="en-US"/>
                    </a:p>
                  </a:txBody>
                  <a:tcPr/>
                </a:tc>
                <a:tc>
                  <a:txBody>
                    <a:bodyPr/>
                    <a:lstStyle/>
                    <a:p>
                      <a:r>
                        <a:rPr lang="en-US" altLang="zh-CN" dirty="0" smtClean="0"/>
                        <a:t>Raft</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27535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Ink 1"/>
          <p:cNvPicPr>
            <a:picLocks noChangeAspect="1"/>
          </p:cNvPicPr>
          <p:nvPr/>
        </p:nvPicPr>
        <p:blipFill>
          <a:blip r:embed="rId3"/>
          <a:stretch>
            <a:fillRect/>
          </a:stretch>
        </p:blipFill>
        <p:spPr>
          <a:xfrm>
            <a:off x="2254251" y="711200"/>
            <a:ext cx="25400" cy="25400"/>
          </a:xfrm>
          <a:prstGeom prst="rect">
            <a:avLst/>
          </a:prstGeom>
          <a:noFill/>
          <a:ln w="9525">
            <a:noFill/>
          </a:ln>
        </p:spPr>
      </p:pic>
      <p:sp>
        <p:nvSpPr>
          <p:cNvPr id="9" name="Rectangle 8"/>
          <p:cNvSpPr/>
          <p:nvPr/>
        </p:nvSpPr>
        <p:spPr>
          <a:xfrm>
            <a:off x="0" y="0"/>
            <a:ext cx="12192000" cy="889000"/>
          </a:xfrm>
          <a:prstGeom prst="rect">
            <a:avLst/>
          </a:prstGeom>
          <a:ln>
            <a:noFill/>
          </a:ln>
        </p:spPr>
        <p:style>
          <a:lnRef idx="1">
            <a:schemeClr val="accent1"/>
          </a:lnRef>
          <a:fillRef idx="3">
            <a:schemeClr val="accent1"/>
          </a:fillRef>
          <a:effectRef idx="2">
            <a:schemeClr val="accent1"/>
          </a:effectRef>
          <a:fontRef idx="minor">
            <a:schemeClr val="lt1"/>
          </a:fontRef>
        </p:style>
        <p:txBody>
          <a:bodyPr anchor="ctr"/>
          <a:lstStyle/>
          <a:p>
            <a:pPr marL="285750" lvl="0" fontAlgn="base">
              <a:spcBef>
                <a:spcPct val="0"/>
              </a:spcBef>
              <a:spcAft>
                <a:spcPct val="0"/>
              </a:spcAft>
              <a:defRPr/>
            </a:pPr>
            <a:r>
              <a:rPr lang="zh-CN" altLang="en-US" sz="4000" i="1" dirty="0" smtClean="0">
                <a:sym typeface="+mn-ea"/>
              </a:rPr>
              <a:t>不可信环境的</a:t>
            </a:r>
            <a:r>
              <a:rPr lang="zh-CN" altLang="en-US" sz="4000" i="1" dirty="0" smtClean="0">
                <a:latin typeface="Arial" panose="020B0604020202090204" pitchFamily="34" charset="0"/>
                <a:ea typeface="SimSun" pitchFamily="2" charset="-122"/>
                <a:sym typeface="+mn-ea"/>
              </a:rPr>
              <a:t>共识算法</a:t>
            </a:r>
            <a:endParaRPr lang="en-US" altLang="zh-CN" sz="4000" i="1" dirty="0">
              <a:latin typeface="Arial" panose="020B0604020202090204" pitchFamily="34" charset="0"/>
              <a:ea typeface="SimSun" pitchFamily="2" charset="-122"/>
              <a:sym typeface="+mn-ea"/>
            </a:endParaRPr>
          </a:p>
        </p:txBody>
      </p:sp>
      <p:sp>
        <p:nvSpPr>
          <p:cNvPr id="39940" name="AutoShape 2" descr="Micropayment Channel Example"/>
          <p:cNvSpPr>
            <a:spLocks noChangeAspect="1"/>
          </p:cNvSpPr>
          <p:nvPr/>
        </p:nvSpPr>
        <p:spPr>
          <a:xfrm>
            <a:off x="207433" y="-192616"/>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1" name="AutoShape 4" descr="Micropayment Channel Example"/>
          <p:cNvSpPr>
            <a:spLocks noChangeAspect="1"/>
          </p:cNvSpPr>
          <p:nvPr/>
        </p:nvSpPr>
        <p:spPr>
          <a:xfrm>
            <a:off x="410633" y="10584"/>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2" name="TextBox 1"/>
          <p:cNvSpPr txBox="1"/>
          <p:nvPr/>
        </p:nvSpPr>
        <p:spPr>
          <a:xfrm>
            <a:off x="450851" y="1397000"/>
            <a:ext cx="468630" cy="11988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p:txBody>
      </p:sp>
      <p:graphicFrame>
        <p:nvGraphicFramePr>
          <p:cNvPr id="2" name="Table 1"/>
          <p:cNvGraphicFramePr>
            <a:graphicFrameLocks noGrp="1"/>
          </p:cNvGraphicFramePr>
          <p:nvPr>
            <p:extLst>
              <p:ext uri="{D42A27DB-BD31-4B8C-83A1-F6EECF244321}">
                <p14:modId xmlns:p14="http://schemas.microsoft.com/office/powerpoint/2010/main" val="726512652"/>
              </p:ext>
            </p:extLst>
          </p:nvPr>
        </p:nvGraphicFramePr>
        <p:xfrm>
          <a:off x="2616200" y="3797300"/>
          <a:ext cx="8127999" cy="202692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endParaRPr lang="en-US" dirty="0"/>
                    </a:p>
                  </a:txBody>
                  <a:tcPr/>
                </a:tc>
                <a:tc>
                  <a:txBody>
                    <a:bodyPr/>
                    <a:lstStyle/>
                    <a:p>
                      <a:r>
                        <a:rPr lang="zh-CN" altLang="en-US" dirty="0" smtClean="0"/>
                        <a:t>共识算法</a:t>
                      </a:r>
                      <a:endParaRPr lang="en-US" dirty="0"/>
                    </a:p>
                  </a:txBody>
                  <a:tcPr/>
                </a:tc>
                <a:tc>
                  <a:txBody>
                    <a:bodyPr/>
                    <a:lstStyle/>
                    <a:p>
                      <a:endParaRPr lang="en-US" dirty="0"/>
                    </a:p>
                  </a:txBody>
                  <a:tcPr/>
                </a:tc>
              </a:tr>
              <a:tr h="370840">
                <a:tc>
                  <a:txBody>
                    <a:bodyPr/>
                    <a:lstStyle/>
                    <a:p>
                      <a:endParaRPr lang="en-US"/>
                    </a:p>
                  </a:txBody>
                  <a:tcPr/>
                </a:tc>
                <a:tc>
                  <a:txBody>
                    <a:bodyPr/>
                    <a:lstStyle/>
                    <a:p>
                      <a:r>
                        <a:rPr lang="en-US" altLang="zh-CN" sz="1800" i="1" dirty="0" err="1" smtClean="0">
                          <a:sym typeface="+mn-ea"/>
                        </a:rPr>
                        <a:t>Paxos</a:t>
                      </a:r>
                      <a:endParaRPr lang="en-US" dirty="0"/>
                    </a:p>
                  </a:txBody>
                  <a:tcPr/>
                </a:tc>
                <a:tc>
                  <a:txBody>
                    <a:bodyPr/>
                    <a:lstStyle/>
                    <a:p>
                      <a:r>
                        <a:rPr lang="en-US" dirty="0" err="1" smtClean="0">
                          <a:effectLst/>
                        </a:rPr>
                        <a:t>Google</a:t>
                      </a:r>
                      <a:r>
                        <a:rPr lang="en-US" sz="1800" kern="1200" dirty="0" err="1" smtClean="0">
                          <a:solidFill>
                            <a:schemeClr val="dk1"/>
                          </a:solidFill>
                          <a:effectLst/>
                          <a:latin typeface="+mn-lt"/>
                          <a:ea typeface="+mn-ea"/>
                          <a:cs typeface="+mn-cs"/>
                        </a:rPr>
                        <a:t>的</a:t>
                      </a:r>
                      <a:r>
                        <a:rPr lang="en-US" dirty="0" err="1" smtClean="0">
                          <a:effectLst/>
                        </a:rPr>
                        <a:t>Spanner</a:t>
                      </a:r>
                      <a:r>
                        <a:rPr lang="en-US" sz="1800" kern="1200" dirty="0" err="1" smtClean="0">
                          <a:solidFill>
                            <a:schemeClr val="dk1"/>
                          </a:solidFill>
                          <a:effectLst/>
                          <a:latin typeface="+mn-lt"/>
                          <a:ea typeface="+mn-ea"/>
                          <a:cs typeface="+mn-cs"/>
                        </a:rPr>
                        <a:t>、</a:t>
                      </a:r>
                      <a:r>
                        <a:rPr lang="en-US" dirty="0" err="1" smtClean="0">
                          <a:effectLst/>
                        </a:rPr>
                        <a:t>Chubby</a:t>
                      </a:r>
                      <a:r>
                        <a:rPr lang="en-US" sz="1800" kern="1200" dirty="0" err="1" smtClean="0">
                          <a:solidFill>
                            <a:schemeClr val="dk1"/>
                          </a:solidFill>
                          <a:effectLst/>
                          <a:latin typeface="+mn-lt"/>
                          <a:ea typeface="+mn-ea"/>
                          <a:cs typeface="+mn-cs"/>
                        </a:rPr>
                        <a:t>、</a:t>
                      </a:r>
                      <a:r>
                        <a:rPr lang="en-US" dirty="0" err="1" smtClean="0">
                          <a:effectLst/>
                        </a:rPr>
                        <a:t>Megastore</a:t>
                      </a:r>
                      <a:endParaRPr lang="en-US" sz="1800" kern="1200" dirty="0" smtClean="0">
                        <a:solidFill>
                          <a:schemeClr val="dk1"/>
                        </a:solidFill>
                        <a:effectLst/>
                        <a:latin typeface="+mn-lt"/>
                        <a:ea typeface="+mn-ea"/>
                        <a:cs typeface="+mn-cs"/>
                      </a:endParaRPr>
                    </a:p>
                    <a:p>
                      <a:r>
                        <a:rPr lang="en-US" dirty="0" err="1" smtClean="0">
                          <a:effectLst/>
                        </a:rPr>
                        <a:t>ZooKeeper</a:t>
                      </a:r>
                      <a:endParaRPr lang="en-US" dirty="0"/>
                    </a:p>
                  </a:txBody>
                  <a:tcPr/>
                </a:tc>
              </a:tr>
              <a:tr h="370840">
                <a:tc>
                  <a:txBody>
                    <a:bodyPr/>
                    <a:lstStyle/>
                    <a:p>
                      <a:endParaRPr lang="en-US"/>
                    </a:p>
                  </a:txBody>
                  <a:tcPr/>
                </a:tc>
                <a:tc>
                  <a:txBody>
                    <a:bodyPr/>
                    <a:lstStyle/>
                    <a:p>
                      <a:r>
                        <a:rPr lang="zh-CN" altLang="en-US" sz="1800" i="1" dirty="0" smtClean="0">
                          <a:sym typeface="+mn-ea"/>
                        </a:rPr>
                        <a:t>一致性</a:t>
                      </a:r>
                      <a:r>
                        <a:rPr lang="en-US" altLang="zh-CN" sz="1800" i="1" dirty="0" smtClean="0">
                          <a:sym typeface="+mn-ea"/>
                        </a:rPr>
                        <a:t>hash</a:t>
                      </a:r>
                      <a:r>
                        <a:rPr lang="zh-CN" altLang="en-US" sz="1800" i="1" dirty="0" smtClean="0">
                          <a:sym typeface="+mn-ea"/>
                        </a:rPr>
                        <a:t>算法</a:t>
                      </a:r>
                      <a:endParaRPr lang="en-US" dirty="0"/>
                    </a:p>
                  </a:txBody>
                  <a:tcPr/>
                </a:tc>
                <a:tc>
                  <a:txBody>
                    <a:bodyPr/>
                    <a:lstStyle/>
                    <a:p>
                      <a:r>
                        <a:rPr lang="en-US" altLang="zh-CN" dirty="0" smtClean="0">
                          <a:effectLst/>
                        </a:rPr>
                        <a:t>Cassandra</a:t>
                      </a:r>
                      <a:endParaRPr lang="en-US" dirty="0"/>
                    </a:p>
                  </a:txBody>
                  <a:tcPr/>
                </a:tc>
              </a:tr>
              <a:tr h="370840">
                <a:tc>
                  <a:txBody>
                    <a:bodyPr/>
                    <a:lstStyle/>
                    <a:p>
                      <a:endParaRPr lang="en-US"/>
                    </a:p>
                  </a:txBody>
                  <a:tcPr/>
                </a:tc>
                <a:tc>
                  <a:txBody>
                    <a:bodyPr/>
                    <a:lstStyle/>
                    <a:p>
                      <a:r>
                        <a:rPr lang="en-US" altLang="zh-CN" dirty="0" smtClean="0"/>
                        <a:t>Raft</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912833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Ink 1"/>
          <p:cNvPicPr>
            <a:picLocks noChangeAspect="1"/>
          </p:cNvPicPr>
          <p:nvPr/>
        </p:nvPicPr>
        <p:blipFill>
          <a:blip r:embed="rId3"/>
          <a:stretch>
            <a:fillRect/>
          </a:stretch>
        </p:blipFill>
        <p:spPr>
          <a:xfrm>
            <a:off x="2254251" y="711200"/>
            <a:ext cx="25400" cy="25400"/>
          </a:xfrm>
          <a:prstGeom prst="rect">
            <a:avLst/>
          </a:prstGeom>
          <a:noFill/>
          <a:ln w="9525">
            <a:noFill/>
          </a:ln>
        </p:spPr>
      </p:pic>
      <p:sp>
        <p:nvSpPr>
          <p:cNvPr id="9" name="Rectangle 8"/>
          <p:cNvSpPr/>
          <p:nvPr/>
        </p:nvSpPr>
        <p:spPr>
          <a:xfrm>
            <a:off x="0" y="0"/>
            <a:ext cx="12192000" cy="889000"/>
          </a:xfrm>
          <a:prstGeom prst="rect">
            <a:avLst/>
          </a:prstGeom>
          <a:ln>
            <a:noFill/>
          </a:ln>
        </p:spPr>
        <p:style>
          <a:lnRef idx="1">
            <a:schemeClr val="accent1"/>
          </a:lnRef>
          <a:fillRef idx="3">
            <a:schemeClr val="accent1"/>
          </a:fillRef>
          <a:effectRef idx="2">
            <a:schemeClr val="accent1"/>
          </a:effectRef>
          <a:fontRef idx="minor">
            <a:schemeClr val="lt1"/>
          </a:fontRef>
        </p:style>
        <p:txBody>
          <a:bodyPr anchor="ctr"/>
          <a:lstStyle/>
          <a:p>
            <a:pPr marL="285750" fontAlgn="base">
              <a:spcBef>
                <a:spcPct val="0"/>
              </a:spcBef>
              <a:spcAft>
                <a:spcPct val="0"/>
              </a:spcAft>
              <a:defRPr/>
            </a:pPr>
            <a:r>
              <a:rPr lang="zh-CN" altLang="en-US" sz="4000" i="1" dirty="0" smtClean="0">
                <a:latin typeface="Arial" panose="020B0604020202090204" pitchFamily="34" charset="0"/>
                <a:ea typeface="SimSun" pitchFamily="2" charset="-122"/>
                <a:sym typeface="+mn-ea"/>
              </a:rPr>
              <a:t>智能合约</a:t>
            </a:r>
            <a:endParaRPr lang="en-US" altLang="zh-CN" sz="4000" i="1" dirty="0">
              <a:latin typeface="Arial" panose="020B0604020202090204" pitchFamily="34" charset="0"/>
              <a:ea typeface="SimSun" pitchFamily="2" charset="-122"/>
              <a:sym typeface="+mn-ea"/>
            </a:endParaRPr>
          </a:p>
        </p:txBody>
      </p:sp>
      <p:sp>
        <p:nvSpPr>
          <p:cNvPr id="39940" name="AutoShape 2" descr="Micropayment Channel Example"/>
          <p:cNvSpPr>
            <a:spLocks noChangeAspect="1"/>
          </p:cNvSpPr>
          <p:nvPr/>
        </p:nvSpPr>
        <p:spPr>
          <a:xfrm>
            <a:off x="207433" y="-192616"/>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1" name="AutoShape 4" descr="Micropayment Channel Example"/>
          <p:cNvSpPr>
            <a:spLocks noChangeAspect="1"/>
          </p:cNvSpPr>
          <p:nvPr/>
        </p:nvSpPr>
        <p:spPr>
          <a:xfrm>
            <a:off x="410633" y="10584"/>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2" name="TextBox 1"/>
          <p:cNvSpPr txBox="1"/>
          <p:nvPr/>
        </p:nvSpPr>
        <p:spPr>
          <a:xfrm>
            <a:off x="450851" y="1397000"/>
            <a:ext cx="468630" cy="11988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p:txBody>
      </p:sp>
      <p:sp>
        <p:nvSpPr>
          <p:cNvPr id="8" name="TextBox 3"/>
          <p:cNvSpPr txBox="1"/>
          <p:nvPr/>
        </p:nvSpPr>
        <p:spPr>
          <a:xfrm>
            <a:off x="614045" y="1397000"/>
            <a:ext cx="9190355" cy="383233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200000"/>
              </a:lnSpc>
              <a:spcBef>
                <a:spcPct val="0"/>
              </a:spcBef>
              <a:buFont typeface="Arial" panose="020B0604020202090204" pitchFamily="34" charset="0"/>
              <a:buChar char="•"/>
            </a:pPr>
            <a:r>
              <a:rPr lang="zh-CN" altLang="en-US" sz="1600" i="1" dirty="0" smtClean="0">
                <a:latin typeface="Arial" panose="020B0604020202090204" pitchFamily="34" charset="0"/>
                <a:ea typeface="SimSun" pitchFamily="2" charset="-122"/>
                <a:sym typeface="+mn-ea"/>
              </a:rPr>
              <a:t>智能合约</a:t>
            </a:r>
            <a:endParaRPr lang="en-US" altLang="zh-CN" sz="1600" i="1" dirty="0" smtClean="0">
              <a:latin typeface="Arial" panose="020B0604020202090204" pitchFamily="34" charset="0"/>
              <a:ea typeface="SimSun" pitchFamily="2" charset="-122"/>
              <a:sym typeface="+mn-ea"/>
            </a:endParaRPr>
          </a:p>
          <a:p>
            <a:pPr lvl="1" eaLnBrk="1" hangingPunct="1">
              <a:lnSpc>
                <a:spcPct val="200000"/>
              </a:lnSpc>
              <a:spcBef>
                <a:spcPct val="0"/>
              </a:spcBef>
            </a:pPr>
            <a:r>
              <a:rPr lang="zh-CN" altLang="en-US" sz="1600" dirty="0"/>
              <a:t>合约地址由合约创建者的地址</a:t>
            </a:r>
            <a:r>
              <a:rPr lang="en-US" altLang="zh-CN" sz="1600" dirty="0"/>
              <a:t>(sender address)</a:t>
            </a:r>
            <a:r>
              <a:rPr lang="zh-CN" altLang="en-US" sz="1600" dirty="0" smtClean="0"/>
              <a:t>和交易的</a:t>
            </a:r>
            <a:r>
              <a:rPr lang="en-US" altLang="zh-CN" sz="1600" dirty="0" smtClean="0"/>
              <a:t>nonce</a:t>
            </a:r>
            <a:r>
              <a:rPr lang="zh-CN" altLang="en-US" sz="1600" dirty="0" smtClean="0"/>
              <a:t>决定</a:t>
            </a:r>
            <a:r>
              <a:rPr lang="zh-CN" altLang="en-US" sz="1600" dirty="0"/>
              <a:t>，将</a:t>
            </a:r>
            <a:r>
              <a:rPr lang="en-US" altLang="zh-CN" sz="1600" dirty="0"/>
              <a:t>sender</a:t>
            </a:r>
            <a:r>
              <a:rPr lang="zh-CN" altLang="en-US" sz="1600" dirty="0"/>
              <a:t>和</a:t>
            </a:r>
            <a:r>
              <a:rPr lang="en-US" altLang="zh-CN" sz="1600" dirty="0"/>
              <a:t>nonce</a:t>
            </a:r>
            <a:r>
              <a:rPr lang="zh-CN" altLang="en-US" sz="1600" dirty="0"/>
              <a:t>经过</a:t>
            </a:r>
            <a:r>
              <a:rPr lang="en-US" altLang="zh-CN" sz="1600" dirty="0"/>
              <a:t>RLP</a:t>
            </a:r>
            <a:r>
              <a:rPr lang="zh-CN" altLang="en-US" sz="1600" dirty="0"/>
              <a:t>编码后，再进行</a:t>
            </a:r>
            <a:r>
              <a:rPr lang="en-US" altLang="zh-CN" sz="1600" dirty="0"/>
              <a:t>Keccak-256(SHA3)</a:t>
            </a:r>
            <a:r>
              <a:rPr lang="zh-CN" altLang="en-US" sz="1600" dirty="0"/>
              <a:t>散列， 最后裁掉前面</a:t>
            </a:r>
            <a:r>
              <a:rPr lang="en-US" altLang="zh-CN" sz="1600" dirty="0"/>
              <a:t>12</a:t>
            </a:r>
            <a:r>
              <a:rPr lang="zh-CN" altLang="en-US" sz="1600" dirty="0"/>
              <a:t>个字节即得到合约</a:t>
            </a:r>
            <a:r>
              <a:rPr lang="zh-CN" altLang="en-US" sz="1600" dirty="0" smtClean="0"/>
              <a:t>地址</a:t>
            </a:r>
            <a:endParaRPr lang="en-US" altLang="zh-CN" sz="1600" dirty="0"/>
          </a:p>
          <a:p>
            <a:pPr lvl="1" eaLnBrk="1" hangingPunct="1">
              <a:lnSpc>
                <a:spcPct val="200000"/>
              </a:lnSpc>
              <a:spcBef>
                <a:spcPct val="0"/>
              </a:spcBef>
            </a:pPr>
            <a:r>
              <a:rPr lang="en-US" altLang="zh-CN" sz="1600" dirty="0" smtClean="0"/>
              <a:t>ERC20</a:t>
            </a:r>
          </a:p>
          <a:p>
            <a:pPr lvl="2" eaLnBrk="1" hangingPunct="1">
              <a:lnSpc>
                <a:spcPct val="200000"/>
              </a:lnSpc>
              <a:spcBef>
                <a:spcPct val="0"/>
              </a:spcBef>
            </a:pPr>
            <a:r>
              <a:rPr lang="zh-CN" altLang="en-US" sz="1600" dirty="0" smtClean="0"/>
              <a:t>合约创建者第一次执行合约就会在账户里生成该币总数</a:t>
            </a:r>
            <a:endParaRPr lang="en-US" altLang="zh-CN" sz="1600" dirty="0" smtClean="0"/>
          </a:p>
          <a:p>
            <a:pPr lvl="2" eaLnBrk="1" hangingPunct="1">
              <a:lnSpc>
                <a:spcPct val="200000"/>
              </a:lnSpc>
              <a:spcBef>
                <a:spcPct val="0"/>
              </a:spcBef>
            </a:pPr>
            <a:r>
              <a:rPr lang="en-US" altLang="zh-CN" sz="1200" dirty="0"/>
              <a:t>https://</a:t>
            </a:r>
            <a:r>
              <a:rPr lang="en-US" altLang="zh-CN" sz="1200" dirty="0" err="1"/>
              <a:t>eips.ethereum.org</a:t>
            </a:r>
            <a:r>
              <a:rPr lang="en-US" altLang="zh-CN" sz="1200" dirty="0"/>
              <a:t>/EIPS/eip-20</a:t>
            </a:r>
            <a:endParaRPr lang="zh-CN" altLang="en-US" sz="1200" dirty="0"/>
          </a:p>
          <a:p>
            <a:pPr lvl="1" eaLnBrk="1" hangingPunct="1">
              <a:lnSpc>
                <a:spcPct val="200000"/>
              </a:lnSpc>
              <a:spcBef>
                <a:spcPct val="0"/>
              </a:spcBef>
              <a:buFont typeface="Arial" panose="020B0604020202090204" pitchFamily="34" charset="0"/>
              <a:buChar char="•"/>
            </a:pPr>
            <a:endParaRPr lang="en-US" altLang="zh-CN" sz="1600" i="1" dirty="0" smtClean="0">
              <a:latin typeface="Arial" panose="020B0604020202090204" pitchFamily="34" charset="0"/>
              <a:ea typeface="SimSun" pitchFamily="2" charset="-122"/>
              <a:sym typeface="+mn-ea"/>
            </a:endParaRPr>
          </a:p>
          <a:p>
            <a:pPr lvl="0" algn="l" eaLnBrk="1" hangingPunct="1">
              <a:lnSpc>
                <a:spcPct val="200000"/>
              </a:lnSpc>
              <a:spcBef>
                <a:spcPct val="0"/>
              </a:spcBef>
              <a:buFont typeface="Arial" panose="020B0604020202090204" pitchFamily="34" charset="0"/>
              <a:buChar char="•"/>
            </a:pPr>
            <a:endParaRPr lang="en-US" altLang="en-US" sz="1600" i="1" dirty="0">
              <a:latin typeface="Arial" panose="020B0604020202090204" pitchFamily="34" charset="0"/>
              <a:ea typeface="SimSun" pitchFamily="2" charset="-122"/>
              <a:sym typeface="+mn-ea"/>
            </a:endParaRPr>
          </a:p>
        </p:txBody>
      </p:sp>
    </p:spTree>
    <p:extLst>
      <p:ext uri="{BB962C8B-B14F-4D97-AF65-F5344CB8AC3E}">
        <p14:creationId xmlns:p14="http://schemas.microsoft.com/office/powerpoint/2010/main" val="349691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Ink 1"/>
          <p:cNvPicPr>
            <a:picLocks noChangeAspect="1"/>
          </p:cNvPicPr>
          <p:nvPr/>
        </p:nvPicPr>
        <p:blipFill>
          <a:blip r:embed="rId3"/>
          <a:stretch>
            <a:fillRect/>
          </a:stretch>
        </p:blipFill>
        <p:spPr>
          <a:xfrm>
            <a:off x="2254251" y="711200"/>
            <a:ext cx="25400" cy="25400"/>
          </a:xfrm>
          <a:prstGeom prst="rect">
            <a:avLst/>
          </a:prstGeom>
          <a:noFill/>
          <a:ln w="9525">
            <a:noFill/>
          </a:ln>
        </p:spPr>
      </p:pic>
      <p:sp>
        <p:nvSpPr>
          <p:cNvPr id="9" name="Rectangle 8"/>
          <p:cNvSpPr/>
          <p:nvPr/>
        </p:nvSpPr>
        <p:spPr>
          <a:xfrm>
            <a:off x="0" y="0"/>
            <a:ext cx="12192000" cy="889000"/>
          </a:xfrm>
          <a:prstGeom prst="rect">
            <a:avLst/>
          </a:prstGeom>
          <a:ln>
            <a:noFill/>
          </a:ln>
        </p:spPr>
        <p:style>
          <a:lnRef idx="1">
            <a:schemeClr val="accent1"/>
          </a:lnRef>
          <a:fillRef idx="3">
            <a:schemeClr val="accent1"/>
          </a:fillRef>
          <a:effectRef idx="2">
            <a:schemeClr val="accent1"/>
          </a:effectRef>
          <a:fontRef idx="minor">
            <a:schemeClr val="lt1"/>
          </a:fontRef>
        </p:style>
        <p:txBody>
          <a:bodyPr anchor="ctr"/>
          <a:lstStyle/>
          <a:p>
            <a:pPr marL="285750" lvl="0" fontAlgn="base">
              <a:spcBef>
                <a:spcPct val="0"/>
              </a:spcBef>
              <a:spcAft>
                <a:spcPct val="0"/>
              </a:spcAft>
              <a:defRPr/>
            </a:pPr>
            <a:r>
              <a:rPr lang="zh-CN" altLang="en-US" sz="3735" dirty="0" smtClean="0"/>
              <a:t>主流的去中心化交易所</a:t>
            </a:r>
            <a:endParaRPr kumimoji="0" lang="en-US" altLang="zh-CN" sz="3735" b="0" i="0" u="none" strike="noStrike" kern="1200" cap="none" spc="0" normalizeH="0" baseline="0" noProof="0" dirty="0">
              <a:ln>
                <a:noFill/>
              </a:ln>
              <a:solidFill>
                <a:schemeClr val="lt1"/>
              </a:solidFill>
              <a:effectLst/>
              <a:uLnTx/>
              <a:uFillTx/>
              <a:latin typeface="+mn-lt"/>
              <a:ea typeface="+mn-ea"/>
              <a:cs typeface="+mn-cs"/>
            </a:endParaRPr>
          </a:p>
        </p:txBody>
      </p:sp>
      <p:sp>
        <p:nvSpPr>
          <p:cNvPr id="39940" name="AutoShape 2" descr="Micropayment Channel Example"/>
          <p:cNvSpPr>
            <a:spLocks noChangeAspect="1"/>
          </p:cNvSpPr>
          <p:nvPr/>
        </p:nvSpPr>
        <p:spPr>
          <a:xfrm>
            <a:off x="207433" y="-192616"/>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1" name="AutoShape 4" descr="Micropayment Channel Example"/>
          <p:cNvSpPr>
            <a:spLocks noChangeAspect="1"/>
          </p:cNvSpPr>
          <p:nvPr/>
        </p:nvSpPr>
        <p:spPr>
          <a:xfrm>
            <a:off x="410633" y="10584"/>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graphicFrame>
        <p:nvGraphicFramePr>
          <p:cNvPr id="6" name="Table 5"/>
          <p:cNvGraphicFramePr>
            <a:graphicFrameLocks noGrp="1"/>
          </p:cNvGraphicFramePr>
          <p:nvPr>
            <p:extLst>
              <p:ext uri="{D42A27DB-BD31-4B8C-83A1-F6EECF244321}">
                <p14:modId xmlns:p14="http://schemas.microsoft.com/office/powerpoint/2010/main" val="1315283497"/>
              </p:ext>
            </p:extLst>
          </p:nvPr>
        </p:nvGraphicFramePr>
        <p:xfrm>
          <a:off x="944033" y="1295400"/>
          <a:ext cx="9800167" cy="4724400"/>
        </p:xfrm>
        <a:graphic>
          <a:graphicData uri="http://schemas.openxmlformats.org/drawingml/2006/table">
            <a:tbl>
              <a:tblPr firstRow="1" bandRow="1">
                <a:tableStyleId>{5C22544A-7EE6-4342-B048-85BDC9FD1C3A}</a:tableStyleId>
              </a:tblPr>
              <a:tblGrid>
                <a:gridCol w="2531237"/>
                <a:gridCol w="3742724"/>
                <a:gridCol w="3526206"/>
              </a:tblGrid>
              <a:tr h="370840">
                <a:tc>
                  <a:txBody>
                    <a:bodyPr/>
                    <a:lstStyle/>
                    <a:p>
                      <a:pPr marL="0" indent="0">
                        <a:buFont typeface="Arial" charset="0"/>
                        <a:buNone/>
                      </a:pPr>
                      <a:r>
                        <a:rPr lang="zh-CN" altLang="en-US" sz="2800" dirty="0" smtClean="0"/>
                        <a:t>厂商</a:t>
                      </a:r>
                      <a:endParaRPr lang="en-US" sz="2800" dirty="0"/>
                    </a:p>
                  </a:txBody>
                  <a:tcPr/>
                </a:tc>
                <a:tc>
                  <a:txBody>
                    <a:bodyPr/>
                    <a:lstStyle/>
                    <a:p>
                      <a:r>
                        <a:rPr lang="zh-CN" altLang="en-US" sz="2800" dirty="0" smtClean="0"/>
                        <a:t>特点</a:t>
                      </a:r>
                      <a:endParaRPr lang="en-US" sz="2800" dirty="0"/>
                    </a:p>
                  </a:txBody>
                  <a:tcPr/>
                </a:tc>
                <a:tc>
                  <a:txBody>
                    <a:bodyPr/>
                    <a:lstStyle/>
                    <a:p>
                      <a:r>
                        <a:rPr lang="zh-CN" altLang="en-US" sz="2800" dirty="0" smtClean="0"/>
                        <a:t>缺点</a:t>
                      </a:r>
                      <a:endParaRPr lang="en-US" sz="2800" dirty="0"/>
                    </a:p>
                  </a:txBody>
                  <a:tcPr/>
                </a:tc>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altLang="zh-CN" sz="1800" dirty="0" smtClean="0"/>
                        <a:t>Ether</a:t>
                      </a:r>
                      <a:r>
                        <a:rPr lang="zh-CN" altLang="en-US" sz="1800" dirty="0" smtClean="0"/>
                        <a:t> </a:t>
                      </a:r>
                      <a:r>
                        <a:rPr lang="en-US" altLang="zh-CN" sz="1800" dirty="0" smtClean="0"/>
                        <a:t>delta(</a:t>
                      </a:r>
                      <a:r>
                        <a:rPr lang="zh-CN" altLang="en-US" sz="1800" i="1" dirty="0" smtClean="0">
                          <a:sym typeface="+mn-ea"/>
                        </a:rPr>
                        <a:t>以德</a:t>
                      </a:r>
                      <a:r>
                        <a:rPr lang="en-US" altLang="zh-CN" sz="1800" i="1" dirty="0" smtClean="0">
                          <a:sym typeface="+mn-ea"/>
                        </a:rPr>
                        <a:t>)</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dirty="0" err="1" smtClean="0"/>
                        <a:t>ForkDelta</a:t>
                      </a:r>
                      <a:endParaRPr lang="en-US" altLang="zh-CN" sz="1800" i="1" dirty="0" smtClean="0">
                        <a:sym typeface="+mn-ea"/>
                      </a:endParaRPr>
                    </a:p>
                    <a:p>
                      <a:pPr marL="285750" indent="-285750">
                        <a:buFont typeface="Arial" charset="0"/>
                        <a:buChar char="•"/>
                      </a:pPr>
                      <a:endParaRPr lang="en-US" sz="1800" dirty="0"/>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zh-CN" altLang="en-US" sz="1800" i="1" dirty="0" smtClean="0">
                          <a:sym typeface="+mn-ea"/>
                        </a:rPr>
                        <a:t>基于</a:t>
                      </a:r>
                      <a:r>
                        <a:rPr lang="en-US" altLang="zh-CN" sz="1800" i="1" dirty="0" smtClean="0">
                          <a:sym typeface="+mn-ea"/>
                        </a:rPr>
                        <a:t>ETH</a:t>
                      </a:r>
                      <a:r>
                        <a:rPr lang="zh-CN" altLang="en-US" sz="1800" i="1" dirty="0" smtClean="0">
                          <a:sym typeface="+mn-ea"/>
                        </a:rPr>
                        <a:t>智能合约</a:t>
                      </a:r>
                      <a:endParaRPr lang="en-US" altLang="zh-CN" sz="1800" i="1" dirty="0" smtClean="0">
                        <a:sym typeface="+mn-ea"/>
                      </a:endParaRPr>
                    </a:p>
                    <a:p>
                      <a:pPr marL="2857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zh-CN" altLang="en-US" sz="1800" i="1" dirty="0" smtClean="0">
                          <a:sym typeface="+mn-ea"/>
                        </a:rPr>
                        <a:t>订单表更新和交易结算都在链上</a:t>
                      </a:r>
                      <a:endParaRPr lang="en-US" altLang="zh-CN" sz="1800" i="1" dirty="0" smtClean="0">
                        <a:sym typeface="+mn-ea"/>
                      </a:endParaRPr>
                    </a:p>
                    <a:p>
                      <a:pPr marL="2857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zh-CN" altLang="en-US" sz="1800" i="1" dirty="0" smtClean="0"/>
                        <a:t>去中心化程度高</a:t>
                      </a:r>
                      <a:endParaRPr lang="en-US" sz="1800" i="1" dirty="0" smtClean="0"/>
                    </a:p>
                  </a:txBody>
                  <a:tcPr/>
                </a:tc>
                <a:tc>
                  <a:txBody>
                    <a:bodyPr/>
                    <a:lstStyle/>
                    <a:p>
                      <a:r>
                        <a:rPr lang="zh-CN" altLang="en-US" sz="1800" i="1" dirty="0" smtClean="0"/>
                        <a:t>挂单、撤单、吃单等操作都有手续费，延时高、成本效益低下</a:t>
                      </a:r>
                      <a:endParaRPr lang="en-US" sz="1800" i="1" dirty="0"/>
                    </a:p>
                  </a:txBody>
                  <a:tcPr/>
                </a:tc>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altLang="zh-CN" sz="1800" i="1" dirty="0" smtClean="0">
                          <a:sym typeface="+mn-ea"/>
                        </a:rPr>
                        <a:t>0X</a:t>
                      </a:r>
                      <a:r>
                        <a:rPr lang="zh-CN" altLang="en-US" sz="1800" i="1" dirty="0" smtClean="0">
                          <a:sym typeface="+mn-ea"/>
                        </a:rPr>
                        <a:t> </a:t>
                      </a:r>
                      <a:r>
                        <a:rPr lang="en-US" altLang="zh-CN" sz="1800" i="1" dirty="0" smtClean="0">
                          <a:sym typeface="+mn-ea"/>
                        </a:rPr>
                        <a:t>Protocol</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altLang="zh-CN" sz="1800" i="1" dirty="0" err="1" smtClean="0">
                          <a:sym typeface="+mn-ea"/>
                        </a:rPr>
                        <a:t>Loopring</a:t>
                      </a:r>
                      <a:r>
                        <a:rPr lang="zh-CN" altLang="en-US" sz="1800" i="1" dirty="0" smtClean="0">
                          <a:sym typeface="+mn-ea"/>
                        </a:rPr>
                        <a:t> </a:t>
                      </a:r>
                      <a:r>
                        <a:rPr lang="en-US" altLang="zh-CN" sz="1800" i="1" dirty="0" smtClean="0">
                          <a:sym typeface="+mn-ea"/>
                        </a:rPr>
                        <a:t>(</a:t>
                      </a:r>
                      <a:r>
                        <a:rPr lang="zh-CN" altLang="en-US" sz="1800" i="1" dirty="0" smtClean="0">
                          <a:sym typeface="+mn-ea"/>
                        </a:rPr>
                        <a:t>路印</a:t>
                      </a:r>
                      <a:r>
                        <a:rPr lang="en-US" altLang="zh-CN" sz="1800" i="1" dirty="0" smtClean="0">
                          <a:sym typeface="+mn-ea"/>
                        </a:rPr>
                        <a:t>)</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altLang="zh-CN" sz="1800" i="1" dirty="0" smtClean="0">
                          <a:sym typeface="+mn-ea"/>
                        </a:rPr>
                        <a:t>IDEX</a:t>
                      </a:r>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zh-CN" altLang="en-US" sz="1800" i="1" dirty="0" smtClean="0">
                          <a:sym typeface="+mn-ea"/>
                        </a:rPr>
                        <a:t>基于</a:t>
                      </a:r>
                      <a:r>
                        <a:rPr lang="en-US" altLang="zh-CN" sz="1800" i="1" dirty="0" smtClean="0">
                          <a:sym typeface="+mn-ea"/>
                        </a:rPr>
                        <a:t>ETH</a:t>
                      </a:r>
                      <a:r>
                        <a:rPr lang="zh-CN" altLang="en-US" sz="1800" i="1" dirty="0" smtClean="0">
                          <a:sym typeface="+mn-ea"/>
                        </a:rPr>
                        <a:t>智能合约</a:t>
                      </a:r>
                      <a:endParaRPr lang="en-US" altLang="zh-CN" sz="1800" i="1" dirty="0" smtClean="0">
                        <a:sym typeface="+mn-ea"/>
                      </a:endParaRPr>
                    </a:p>
                    <a:p>
                      <a:pPr marL="2857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zh-CN" altLang="en-US" sz="1800" i="1" dirty="0" smtClean="0">
                          <a:sym typeface="+mn-ea"/>
                        </a:rPr>
                        <a:t>订单表更新在链下</a:t>
                      </a:r>
                      <a:endParaRPr lang="en-US" altLang="zh-CN" sz="1800" i="1" dirty="0" smtClean="0">
                        <a:sym typeface="+mn-ea"/>
                      </a:endParaRPr>
                    </a:p>
                    <a:p>
                      <a:pPr marL="2857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zh-CN" altLang="en-US" sz="1800" i="1" dirty="0" smtClean="0">
                          <a:sym typeface="+mn-ea"/>
                        </a:rPr>
                        <a:t>交易结算在链上</a:t>
                      </a:r>
                      <a:endParaRPr lang="en-US" altLang="zh-CN" sz="1800" i="1" dirty="0" smtClean="0">
                        <a:sym typeface="+mn-ea"/>
                      </a:endParaRPr>
                    </a:p>
                  </a:txBody>
                  <a:tcPr/>
                </a:tc>
                <a:tc>
                  <a:txBody>
                    <a:bodyPr/>
                    <a:lstStyle/>
                    <a:p>
                      <a:r>
                        <a:rPr lang="zh-CN" altLang="en-US" sz="1800" dirty="0" smtClean="0"/>
                        <a:t>订单表深度不够</a:t>
                      </a:r>
                      <a:r>
                        <a:rPr lang="en-US" altLang="zh-CN" sz="1800" dirty="0" smtClean="0"/>
                        <a:t>,</a:t>
                      </a:r>
                      <a:r>
                        <a:rPr lang="zh-CN" altLang="en-US" sz="1800" dirty="0" smtClean="0"/>
                        <a:t> 或者容易被操控</a:t>
                      </a:r>
                      <a:endParaRPr lang="en-US" altLang="zh-CN" sz="1800" dirty="0" smtClean="0"/>
                    </a:p>
                    <a:p>
                      <a:r>
                        <a:rPr lang="zh-CN" altLang="en-US" sz="1800" dirty="0" smtClean="0"/>
                        <a:t>交易速度受</a:t>
                      </a:r>
                      <a:r>
                        <a:rPr lang="en-US" altLang="zh-CN" sz="1800" dirty="0" smtClean="0"/>
                        <a:t>ETH</a:t>
                      </a:r>
                      <a:r>
                        <a:rPr lang="zh-CN" altLang="en-US" sz="1800" dirty="0" smtClean="0"/>
                        <a:t>网络影响</a:t>
                      </a:r>
                      <a:endParaRPr lang="en-US" sz="1800" dirty="0"/>
                    </a:p>
                  </a:txBody>
                  <a:tcPr/>
                </a:tc>
              </a:tr>
              <a:tr h="370840">
                <a:tc>
                  <a:txBody>
                    <a:bodyPr/>
                    <a:lstStyle/>
                    <a:p>
                      <a:pPr marL="285750" marR="0"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800" dirty="0" err="1" smtClean="0"/>
                        <a:t>Uniswap</a:t>
                      </a:r>
                      <a:endParaRPr lang="en-US" sz="1800" dirty="0" smtClean="0"/>
                    </a:p>
                    <a:p>
                      <a:pPr marL="285750" marR="0" indent="-285750" algn="l" defTabSz="914400" rtl="0" eaLnBrk="1" fontAlgn="auto" latinLnBrk="0" hangingPunct="1">
                        <a:lnSpc>
                          <a:spcPct val="100000"/>
                        </a:lnSpc>
                        <a:spcBef>
                          <a:spcPts val="0"/>
                        </a:spcBef>
                        <a:spcAft>
                          <a:spcPts val="0"/>
                        </a:spcAft>
                        <a:buClrTx/>
                        <a:buSzTx/>
                        <a:buFont typeface="Arial" charset="0"/>
                        <a:buChar char="•"/>
                        <a:tabLst/>
                        <a:defRPr/>
                      </a:pPr>
                      <a:r>
                        <a:rPr lang="en-US" altLang="zh-CN" sz="1800" dirty="0" err="1" smtClean="0"/>
                        <a:t>Bancor</a:t>
                      </a:r>
                      <a:r>
                        <a:rPr lang="en-US" altLang="zh-CN" sz="1800" dirty="0" smtClean="0"/>
                        <a:t>(</a:t>
                      </a:r>
                      <a:r>
                        <a:rPr lang="zh-CN" altLang="en-US" sz="1800" dirty="0" smtClean="0"/>
                        <a:t>班科</a:t>
                      </a:r>
                      <a:r>
                        <a:rPr lang="en-US" altLang="zh-CN" sz="1800" dirty="0" smtClean="0"/>
                        <a:t>)</a:t>
                      </a:r>
                      <a:endParaRPr lang="en-US" altLang="zh-CN" sz="1800" i="1" dirty="0" smtClean="0">
                        <a:sym typeface="+mn-ea"/>
                      </a:endParaRPr>
                    </a:p>
                    <a:p>
                      <a:pPr marL="285750" marR="0" indent="-285750" algn="l" defTabSz="914400" rtl="0" eaLnBrk="1" fontAlgn="auto" latinLnBrk="0" hangingPunct="1">
                        <a:lnSpc>
                          <a:spcPct val="100000"/>
                        </a:lnSpc>
                        <a:spcBef>
                          <a:spcPts val="0"/>
                        </a:spcBef>
                        <a:spcAft>
                          <a:spcPts val="0"/>
                        </a:spcAft>
                        <a:buClrTx/>
                        <a:buSzTx/>
                        <a:buFont typeface="Arial" charset="0"/>
                        <a:buChar char="•"/>
                        <a:tabLst/>
                        <a:defRPr/>
                      </a:pPr>
                      <a:r>
                        <a:rPr lang="en-US" altLang="zh-CN" sz="1800" i="1" dirty="0" err="1" smtClean="0">
                          <a:sym typeface="+mn-ea"/>
                        </a:rPr>
                        <a:t>Kyber</a:t>
                      </a:r>
                      <a:r>
                        <a:rPr lang="zh-CN" altLang="en-US" sz="1800" i="1" dirty="0" smtClean="0">
                          <a:sym typeface="+mn-ea"/>
                        </a:rPr>
                        <a:t> </a:t>
                      </a:r>
                      <a:r>
                        <a:rPr lang="en-US" altLang="zh-CN" sz="1800" i="1" dirty="0" smtClean="0">
                          <a:sym typeface="+mn-ea"/>
                        </a:rPr>
                        <a:t>network</a:t>
                      </a:r>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zh-CN" altLang="en-US" sz="1800" i="1" dirty="0" smtClean="0">
                          <a:sym typeface="+mn-ea"/>
                        </a:rPr>
                        <a:t>基于</a:t>
                      </a:r>
                      <a:r>
                        <a:rPr lang="en-US" altLang="zh-CN" sz="1800" i="1" dirty="0" smtClean="0">
                          <a:sym typeface="+mn-ea"/>
                        </a:rPr>
                        <a:t>ETH/EOS</a:t>
                      </a:r>
                      <a:r>
                        <a:rPr lang="zh-CN" altLang="en-US" sz="1800" i="1" dirty="0" smtClean="0">
                          <a:sym typeface="+mn-ea"/>
                        </a:rPr>
                        <a:t>等智能合约</a:t>
                      </a:r>
                      <a:endParaRPr lang="en-US" altLang="zh-CN" sz="1800" i="1" dirty="0" smtClean="0">
                        <a:sym typeface="+mn-ea"/>
                      </a:endParaRPr>
                    </a:p>
                    <a:p>
                      <a:pPr marL="2857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zh-CN" altLang="en-US" sz="1800" i="1" dirty="0" smtClean="0">
                          <a:sym typeface="+mn-ea"/>
                        </a:rPr>
                        <a:t>无订单表</a:t>
                      </a:r>
                      <a:endParaRPr lang="en-US" altLang="zh-CN" sz="1800" i="1" dirty="0" smtClean="0">
                        <a:sym typeface="+mn-ea"/>
                      </a:endParaRPr>
                    </a:p>
                    <a:p>
                      <a:pPr marL="2857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zh-CN" altLang="en-US" sz="1800" i="1" dirty="0" smtClean="0">
                          <a:sym typeface="+mn-ea"/>
                        </a:rPr>
                        <a:t>交易结算都发生在链上</a:t>
                      </a:r>
                      <a:endParaRPr lang="en-US" altLang="zh-CN" sz="1800" i="1" dirty="0" smtClean="0">
                        <a:sym typeface="+mn-ea"/>
                      </a:endParaRPr>
                    </a:p>
                    <a:p>
                      <a:pPr marL="2857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zh-CN" altLang="en-US" sz="1800" i="1" dirty="0" smtClean="0"/>
                        <a:t>去中心化程度高</a:t>
                      </a:r>
                      <a:endParaRPr lang="en-US" sz="1800" i="1" dirty="0" smtClean="0"/>
                    </a:p>
                  </a:txBody>
                  <a:tcPr/>
                </a:tc>
                <a:tc>
                  <a:txBody>
                    <a:bodyPr/>
                    <a:lstStyle/>
                    <a:p>
                      <a:r>
                        <a:rPr lang="zh-CN" altLang="en-US" sz="1800" kern="1200" dirty="0" smtClean="0">
                          <a:solidFill>
                            <a:schemeClr val="tx1"/>
                          </a:solidFill>
                          <a:effectLst/>
                          <a:latin typeface="+mn-lt"/>
                          <a:ea typeface="+mn-ea"/>
                          <a:cs typeface="+mn-cs"/>
                        </a:rPr>
                        <a:t>不能挂单自行决定买卖价格</a:t>
                      </a:r>
                      <a:endParaRPr lang="en-US" altLang="zh-CN" sz="18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交易速度受</a:t>
                      </a:r>
                      <a:r>
                        <a:rPr lang="en-US" altLang="zh-CN" sz="1800" dirty="0" smtClean="0"/>
                        <a:t>ETH</a:t>
                      </a:r>
                      <a:r>
                        <a:rPr lang="zh-CN" altLang="en-US" sz="1800" dirty="0" smtClean="0"/>
                        <a:t>网络影响</a:t>
                      </a:r>
                      <a:endParaRPr lang="en-US" sz="1800" dirty="0" smtClean="0"/>
                    </a:p>
                  </a:txBody>
                  <a:tcPr/>
                </a:tc>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altLang="zh-CN" sz="1800" i="1" dirty="0" err="1" smtClean="0">
                          <a:sym typeface="+mn-ea"/>
                        </a:rPr>
                        <a:t>OKDex</a:t>
                      </a:r>
                      <a:endParaRPr lang="en-US" altLang="zh-CN" sz="1800" i="1" dirty="0" smtClean="0">
                        <a:sym typeface="+mn-ea"/>
                      </a:endParaRP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zh-CN" altLang="en-US" sz="1800" i="1" dirty="0" smtClean="0">
                          <a:sym typeface="+mn-ea"/>
                        </a:rPr>
                        <a:t>币安</a:t>
                      </a:r>
                      <a:endParaRPr lang="en-US" altLang="zh-CN" sz="1800" i="1" dirty="0" smtClean="0">
                        <a:sym typeface="+mn-ea"/>
                      </a:endParaRP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lang="en-US" altLang="zh-CN" sz="1800" i="1" dirty="0" err="1" smtClean="0">
                          <a:sym typeface="+mn-ea"/>
                        </a:rPr>
                        <a:t>Bitshares</a:t>
                      </a:r>
                      <a:r>
                        <a:rPr lang="en-US" altLang="zh-CN" sz="1800" i="1" dirty="0" smtClean="0">
                          <a:sym typeface="+mn-ea"/>
                        </a:rPr>
                        <a:t>(</a:t>
                      </a:r>
                      <a:r>
                        <a:rPr lang="zh-CN" altLang="en-US" sz="1800" i="1" dirty="0" smtClean="0">
                          <a:sym typeface="+mn-ea"/>
                        </a:rPr>
                        <a:t>比特股</a:t>
                      </a:r>
                      <a:r>
                        <a:rPr lang="en-US" altLang="zh-CN" sz="1800" i="1" dirty="0" smtClean="0">
                          <a:sym typeface="+mn-ea"/>
                        </a:rPr>
                        <a:t>)</a:t>
                      </a:r>
                      <a:endParaRPr lang="zh-CN" altLang="en-US" sz="1800" i="1" dirty="0" smtClean="0">
                        <a:sym typeface="+mn-ea"/>
                      </a:endParaRPr>
                    </a:p>
                    <a:p>
                      <a:pPr marL="285750" indent="-285750">
                        <a:buFont typeface="Arial" charset="0"/>
                        <a:buChar char="•"/>
                      </a:pPr>
                      <a:endParaRPr lang="en-US" sz="1800" dirty="0"/>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zh-CN" altLang="en-US" sz="1800" i="1" dirty="0" smtClean="0">
                          <a:sym typeface="+mn-ea"/>
                        </a:rPr>
                        <a:t>基于专有链的系统合约</a:t>
                      </a:r>
                      <a:endParaRPr lang="en-US" altLang="zh-CN" sz="1800" i="1" dirty="0" smtClean="0">
                        <a:sym typeface="+mn-ea"/>
                      </a:endParaRPr>
                    </a:p>
                    <a:p>
                      <a:pPr marL="2857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zh-CN" altLang="en-US" sz="1800" i="1" dirty="0" smtClean="0">
                          <a:sym typeface="+mn-ea"/>
                        </a:rPr>
                        <a:t>订单表更新和交易结算都在链上</a:t>
                      </a:r>
                      <a:endParaRPr lang="en-US" altLang="zh-CN" sz="1800" i="1" dirty="0" smtClean="0">
                        <a:sym typeface="+mn-ea"/>
                      </a:endParaRPr>
                    </a:p>
                    <a:p>
                      <a:pPr marL="2857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en-US" altLang="zh-CN" sz="1800" dirty="0" smtClean="0"/>
                        <a:t>TPS</a:t>
                      </a:r>
                      <a:r>
                        <a:rPr lang="zh-CN" altLang="en-US" sz="1800" dirty="0" smtClean="0"/>
                        <a:t>高</a:t>
                      </a:r>
                      <a:endParaRPr lang="en-US" sz="1800" dirty="0" smtClean="0"/>
                    </a:p>
                  </a:txBody>
                  <a:tcPr/>
                </a:tc>
                <a:tc>
                  <a:txBody>
                    <a:bodyPr/>
                    <a:lstStyle/>
                    <a:p>
                      <a:r>
                        <a:rPr lang="zh-CN" altLang="en-US" sz="1800" dirty="0" smtClean="0"/>
                        <a:t>承兑商跑路风险</a:t>
                      </a:r>
                      <a:endParaRPr lang="en-US" sz="1800" dirty="0"/>
                    </a:p>
                  </a:txBody>
                  <a:tcPr/>
                </a:tc>
              </a:tr>
            </a:tbl>
          </a:graphicData>
        </a:graphic>
      </p:graphicFrame>
    </p:spTree>
    <p:extLst>
      <p:ext uri="{BB962C8B-B14F-4D97-AF65-F5344CB8AC3E}">
        <p14:creationId xmlns:p14="http://schemas.microsoft.com/office/powerpoint/2010/main" val="8964130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Ink 1"/>
          <p:cNvPicPr>
            <a:picLocks noChangeAspect="1"/>
          </p:cNvPicPr>
          <p:nvPr/>
        </p:nvPicPr>
        <p:blipFill>
          <a:blip r:embed="rId3"/>
          <a:stretch>
            <a:fillRect/>
          </a:stretch>
        </p:blipFill>
        <p:spPr>
          <a:xfrm>
            <a:off x="2254251" y="711200"/>
            <a:ext cx="25400" cy="25400"/>
          </a:xfrm>
          <a:prstGeom prst="rect">
            <a:avLst/>
          </a:prstGeom>
          <a:noFill/>
          <a:ln w="9525">
            <a:noFill/>
          </a:ln>
        </p:spPr>
      </p:pic>
      <p:sp>
        <p:nvSpPr>
          <p:cNvPr id="9" name="Rectangle 8"/>
          <p:cNvSpPr/>
          <p:nvPr/>
        </p:nvSpPr>
        <p:spPr>
          <a:xfrm>
            <a:off x="0" y="0"/>
            <a:ext cx="12192000" cy="889000"/>
          </a:xfrm>
          <a:prstGeom prst="rect">
            <a:avLst/>
          </a:prstGeom>
          <a:ln>
            <a:noFill/>
          </a:ln>
        </p:spPr>
        <p:style>
          <a:lnRef idx="1">
            <a:schemeClr val="accent1"/>
          </a:lnRef>
          <a:fillRef idx="3">
            <a:schemeClr val="accent1"/>
          </a:fillRef>
          <a:effectRef idx="2">
            <a:schemeClr val="accent1"/>
          </a:effectRef>
          <a:fontRef idx="minor">
            <a:schemeClr val="lt1"/>
          </a:fontRef>
        </p:style>
        <p:txBody>
          <a:bodyPr anchor="ctr"/>
          <a:lstStyle/>
          <a:p>
            <a:pPr marL="285750" lvl="0" fontAlgn="base">
              <a:spcBef>
                <a:spcPct val="0"/>
              </a:spcBef>
              <a:spcAft>
                <a:spcPct val="0"/>
              </a:spcAft>
              <a:defRPr/>
            </a:pPr>
            <a:r>
              <a:rPr lang="en-US" sz="4000" dirty="0" smtClean="0"/>
              <a:t>Ether</a:t>
            </a:r>
            <a:r>
              <a:rPr lang="zh-CN" altLang="en-US" sz="4000" dirty="0" smtClean="0"/>
              <a:t> </a:t>
            </a:r>
            <a:r>
              <a:rPr lang="en-US" sz="4000" dirty="0" smtClean="0"/>
              <a:t>delta</a:t>
            </a:r>
            <a:r>
              <a:rPr lang="en-US" altLang="zh-CN" sz="4000" dirty="0" smtClean="0"/>
              <a:t>(</a:t>
            </a:r>
            <a:r>
              <a:rPr lang="zh-CN" altLang="en-US" sz="4000" dirty="0"/>
              <a:t>以德 </a:t>
            </a:r>
            <a:r>
              <a:rPr lang="en-US" altLang="zh-CN" sz="4000" dirty="0" smtClean="0"/>
              <a:t>)</a:t>
            </a:r>
            <a:endParaRPr kumimoji="0" lang="en-US" altLang="zh-CN" sz="3735" b="0" i="0" u="none" strike="noStrike" kern="1200" cap="none" spc="0" normalizeH="0" baseline="0" noProof="0" dirty="0">
              <a:ln>
                <a:noFill/>
              </a:ln>
              <a:solidFill>
                <a:schemeClr val="lt1"/>
              </a:solidFill>
              <a:effectLst/>
              <a:uLnTx/>
              <a:uFillTx/>
              <a:latin typeface="+mn-lt"/>
              <a:ea typeface="+mn-ea"/>
              <a:cs typeface="+mn-cs"/>
            </a:endParaRPr>
          </a:p>
        </p:txBody>
      </p:sp>
      <p:sp>
        <p:nvSpPr>
          <p:cNvPr id="39940" name="AutoShape 2" descr="Micropayment Channel Example"/>
          <p:cNvSpPr>
            <a:spLocks noChangeAspect="1"/>
          </p:cNvSpPr>
          <p:nvPr/>
        </p:nvSpPr>
        <p:spPr>
          <a:xfrm>
            <a:off x="207433" y="-192616"/>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1" name="AutoShape 4" descr="Micropayment Channel Example"/>
          <p:cNvSpPr>
            <a:spLocks noChangeAspect="1"/>
          </p:cNvSpPr>
          <p:nvPr/>
        </p:nvSpPr>
        <p:spPr>
          <a:xfrm>
            <a:off x="410633" y="10584"/>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2" name="TextBox 1"/>
          <p:cNvSpPr txBox="1"/>
          <p:nvPr/>
        </p:nvSpPr>
        <p:spPr>
          <a:xfrm>
            <a:off x="450851" y="1397000"/>
            <a:ext cx="468630" cy="11988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p:txBody>
      </p:sp>
      <p:sp>
        <p:nvSpPr>
          <p:cNvPr id="39943" name="TextBox 3"/>
          <p:cNvSpPr txBox="1"/>
          <p:nvPr/>
        </p:nvSpPr>
        <p:spPr>
          <a:xfrm>
            <a:off x="207433" y="1447800"/>
            <a:ext cx="4191871" cy="304698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eaLnBrk="1" hangingPunct="1">
              <a:lnSpc>
                <a:spcPct val="200000"/>
              </a:lnSpc>
              <a:spcBef>
                <a:spcPct val="0"/>
              </a:spcBef>
            </a:pPr>
            <a:r>
              <a:rPr lang="en-US" altLang="zh-CN" sz="1600" i="1" dirty="0" smtClean="0"/>
              <a:t>Ether</a:t>
            </a:r>
            <a:r>
              <a:rPr lang="zh-CN" altLang="en-US" sz="1600" i="1" dirty="0" smtClean="0"/>
              <a:t> </a:t>
            </a:r>
            <a:r>
              <a:rPr lang="en-US" altLang="zh-CN" sz="1600" i="1" dirty="0" smtClean="0"/>
              <a:t>delta</a:t>
            </a:r>
            <a:r>
              <a:rPr lang="zh-CN" altLang="en-US" sz="1600" i="1" dirty="0"/>
              <a:t>是较为完全的去中心化模式，用户充值、挂单、吃单、结算及提现全部在链上完成</a:t>
            </a:r>
            <a:r>
              <a:rPr lang="zh-CN" altLang="en-US" sz="1600" i="1" dirty="0" smtClean="0"/>
              <a:t>。</a:t>
            </a:r>
            <a:endParaRPr lang="en-US" altLang="zh-CN" sz="1600" i="1" dirty="0" smtClean="0"/>
          </a:p>
          <a:p>
            <a:pPr lvl="0" eaLnBrk="1" hangingPunct="1">
              <a:lnSpc>
                <a:spcPct val="200000"/>
              </a:lnSpc>
              <a:spcBef>
                <a:spcPct val="0"/>
              </a:spcBef>
            </a:pPr>
            <a:r>
              <a:rPr lang="zh-CN" altLang="en-US" sz="1600" i="1" dirty="0"/>
              <a:t>由于所有的交易环节都在链上完成，且每一个挂单、撤单、吃单等操作都会消耗</a:t>
            </a:r>
            <a:r>
              <a:rPr lang="en-US" altLang="zh-CN" sz="1600" i="1" dirty="0"/>
              <a:t>GAS</a:t>
            </a:r>
            <a:r>
              <a:rPr lang="zh-CN" altLang="en-US" sz="1600" i="1" dirty="0"/>
              <a:t>费用，导致延时高、成本效益低下。</a:t>
            </a:r>
            <a:endParaRPr lang="en-US" altLang="zh-CN" sz="1600" i="1" dirty="0">
              <a:sym typeface="+mn-ea"/>
            </a:endParaRPr>
          </a:p>
        </p:txBody>
      </p:sp>
      <p:sp>
        <p:nvSpPr>
          <p:cNvPr id="28" name="圆角矩形 10"/>
          <p:cNvSpPr/>
          <p:nvPr/>
        </p:nvSpPr>
        <p:spPr>
          <a:xfrm>
            <a:off x="8977407" y="2114814"/>
            <a:ext cx="2857253" cy="417168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r>
              <a:rPr kumimoji="1" lang="en-US" altLang="zh-CN" sz="1600" dirty="0" err="1" smtClean="0">
                <a:solidFill>
                  <a:schemeClr val="bg1"/>
                </a:solidFill>
                <a:latin typeface="Microsoft YaHei" charset="-122"/>
                <a:ea typeface="Microsoft YaHei" charset="-122"/>
                <a:cs typeface="Microsoft YaHei" charset="-122"/>
              </a:rPr>
              <a:t>Ethereum</a:t>
            </a:r>
            <a:r>
              <a:rPr kumimoji="1" lang="zh-CN" altLang="en-US" sz="1600" dirty="0" smtClean="0">
                <a:solidFill>
                  <a:schemeClr val="bg1"/>
                </a:solidFill>
                <a:latin typeface="Microsoft YaHei" charset="-122"/>
                <a:ea typeface="Microsoft YaHei" charset="-122"/>
                <a:cs typeface="Microsoft YaHei" charset="-122"/>
              </a:rPr>
              <a:t> </a:t>
            </a:r>
            <a:r>
              <a:rPr kumimoji="1" lang="en-US" altLang="zh-CN" sz="1600" dirty="0" err="1" smtClean="0">
                <a:solidFill>
                  <a:schemeClr val="bg1"/>
                </a:solidFill>
                <a:latin typeface="Microsoft YaHei" charset="-122"/>
                <a:ea typeface="Microsoft YaHei" charset="-122"/>
                <a:cs typeface="Microsoft YaHei" charset="-122"/>
              </a:rPr>
              <a:t>Blockchain</a:t>
            </a: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p:txBody>
      </p:sp>
      <p:sp>
        <p:nvSpPr>
          <p:cNvPr id="33" name="TextBox 32"/>
          <p:cNvSpPr txBox="1"/>
          <p:nvPr/>
        </p:nvSpPr>
        <p:spPr>
          <a:xfrm>
            <a:off x="6999359" y="4637939"/>
            <a:ext cx="873957" cy="369332"/>
          </a:xfrm>
          <a:prstGeom prst="rect">
            <a:avLst/>
          </a:prstGeom>
          <a:noFill/>
        </p:spPr>
        <p:txBody>
          <a:bodyPr wrap="none" rtlCol="0">
            <a:spAutoFit/>
          </a:bodyPr>
          <a:lstStyle/>
          <a:p>
            <a:r>
              <a:rPr lang="en-US" altLang="zh-CN" dirty="0" smtClean="0"/>
              <a:t>1.</a:t>
            </a:r>
            <a:r>
              <a:rPr lang="zh-CN" altLang="en-US" dirty="0" smtClean="0"/>
              <a:t> 充值</a:t>
            </a:r>
            <a:endParaRPr lang="en-US" dirty="0"/>
          </a:p>
        </p:txBody>
      </p:sp>
      <p:sp>
        <p:nvSpPr>
          <p:cNvPr id="27" name="圆角矩形 10"/>
          <p:cNvSpPr/>
          <p:nvPr/>
        </p:nvSpPr>
        <p:spPr>
          <a:xfrm>
            <a:off x="9394699" y="2498220"/>
            <a:ext cx="2121771" cy="3166575"/>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rPr>
              <a:t>Ether</a:t>
            </a:r>
            <a:r>
              <a:rPr lang="zh-CN" altLang="en-US" sz="1600" dirty="0" smtClean="0">
                <a:solidFill>
                  <a:schemeClr val="bg1"/>
                </a:solidFill>
              </a:rPr>
              <a:t> </a:t>
            </a:r>
            <a:r>
              <a:rPr lang="en-US" altLang="zh-CN" sz="1600" dirty="0" smtClean="0">
                <a:solidFill>
                  <a:schemeClr val="bg1"/>
                </a:solidFill>
              </a:rPr>
              <a:t>Delta</a:t>
            </a:r>
            <a:r>
              <a:rPr lang="zh-CN" altLang="en-US" sz="1600" dirty="0" smtClean="0">
                <a:solidFill>
                  <a:schemeClr val="bg1"/>
                </a:solidFill>
              </a:rPr>
              <a:t> </a:t>
            </a:r>
            <a:endParaRPr lang="en-US" altLang="zh-CN" sz="1600" dirty="0" smtClean="0">
              <a:solidFill>
                <a:schemeClr val="bg1"/>
              </a:solidFill>
            </a:endParaRPr>
          </a:p>
          <a:p>
            <a:pPr algn="ctr"/>
            <a:r>
              <a:rPr lang="zh-CN" altLang="en-US" sz="1600" dirty="0" smtClean="0">
                <a:solidFill>
                  <a:schemeClr val="bg1"/>
                </a:solidFill>
              </a:rPr>
              <a:t>智能合约</a:t>
            </a:r>
            <a:endParaRPr lang="en-US" altLang="zh-CN" sz="1600" dirty="0" smtClean="0">
              <a:solidFill>
                <a:schemeClr val="bg1"/>
              </a:solidFill>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p:txBody>
      </p:sp>
      <p:sp>
        <p:nvSpPr>
          <p:cNvPr id="41" name="圆角矩形 10"/>
          <p:cNvSpPr/>
          <p:nvPr/>
        </p:nvSpPr>
        <p:spPr>
          <a:xfrm>
            <a:off x="9619532" y="3509498"/>
            <a:ext cx="1704405" cy="84025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solidFill>
                  <a:schemeClr val="bg1"/>
                </a:solidFill>
                <a:latin typeface="Microsoft YaHei" charset="-122"/>
                <a:ea typeface="Microsoft YaHei" charset="-122"/>
                <a:cs typeface="Microsoft YaHei" charset="-122"/>
              </a:rPr>
              <a:t>订单表</a:t>
            </a:r>
            <a:endParaRPr kumimoji="1" lang="en-US" altLang="zh-CN" sz="1600" dirty="0" smtClean="0">
              <a:solidFill>
                <a:schemeClr val="bg1"/>
              </a:solidFill>
              <a:latin typeface="Microsoft YaHei" charset="-122"/>
              <a:ea typeface="Microsoft YaHei" charset="-122"/>
              <a:cs typeface="Microsoft YaHei" charset="-122"/>
            </a:endParaRPr>
          </a:p>
        </p:txBody>
      </p:sp>
      <p:sp>
        <p:nvSpPr>
          <p:cNvPr id="42" name="圆角矩形 10"/>
          <p:cNvSpPr/>
          <p:nvPr/>
        </p:nvSpPr>
        <p:spPr>
          <a:xfrm>
            <a:off x="9603381" y="4587146"/>
            <a:ext cx="1704405" cy="84025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solidFill>
                  <a:schemeClr val="bg1"/>
                </a:solidFill>
                <a:latin typeface="Microsoft YaHei" charset="-122"/>
                <a:ea typeface="Microsoft YaHei" charset="-122"/>
                <a:cs typeface="Microsoft YaHei" charset="-122"/>
              </a:rPr>
              <a:t>用户资产表</a:t>
            </a:r>
            <a:endParaRPr kumimoji="1" lang="en-US" altLang="zh-CN" sz="1600" dirty="0" smtClean="0">
              <a:solidFill>
                <a:schemeClr val="bg1"/>
              </a:solidFill>
              <a:latin typeface="Microsoft YaHei" charset="-122"/>
              <a:ea typeface="Microsoft YaHei" charset="-122"/>
              <a:cs typeface="Microsoft YaHei" charset="-122"/>
            </a:endParaRPr>
          </a:p>
        </p:txBody>
      </p:sp>
      <p:cxnSp>
        <p:nvCxnSpPr>
          <p:cNvPr id="36" name="Straight Arrow Connector 35"/>
          <p:cNvCxnSpPr>
            <a:endCxn id="42" idx="1"/>
          </p:cNvCxnSpPr>
          <p:nvPr/>
        </p:nvCxnSpPr>
        <p:spPr>
          <a:xfrm>
            <a:off x="5709424" y="5007271"/>
            <a:ext cx="3893957" cy="1"/>
          </a:xfrm>
          <a:prstGeom prst="straightConnector1">
            <a:avLst/>
          </a:prstGeom>
          <a:ln>
            <a:solidFill>
              <a:schemeClr val="accent5"/>
            </a:solidFill>
            <a:tailEnd type="arrow" w="med" len="med"/>
          </a:ln>
        </p:spPr>
        <p:style>
          <a:lnRef idx="3">
            <a:schemeClr val="accent2"/>
          </a:lnRef>
          <a:fillRef idx="0">
            <a:schemeClr val="accent2"/>
          </a:fillRef>
          <a:effectRef idx="2">
            <a:schemeClr val="accent2"/>
          </a:effectRef>
          <a:fontRef idx="minor">
            <a:schemeClr val="tx1"/>
          </a:fontRef>
        </p:style>
      </p:cxnSp>
      <p:sp>
        <p:nvSpPr>
          <p:cNvPr id="45" name="TextBox 44"/>
          <p:cNvSpPr txBox="1"/>
          <p:nvPr/>
        </p:nvSpPr>
        <p:spPr>
          <a:xfrm>
            <a:off x="6999359" y="5014058"/>
            <a:ext cx="873957" cy="369332"/>
          </a:xfrm>
          <a:prstGeom prst="rect">
            <a:avLst/>
          </a:prstGeom>
          <a:noFill/>
        </p:spPr>
        <p:txBody>
          <a:bodyPr wrap="none" rtlCol="0">
            <a:spAutoFit/>
          </a:bodyPr>
          <a:lstStyle/>
          <a:p>
            <a:r>
              <a:rPr lang="en-US" altLang="zh-CN" dirty="0"/>
              <a:t>4</a:t>
            </a:r>
            <a:r>
              <a:rPr lang="en-US" altLang="zh-CN" dirty="0" smtClean="0"/>
              <a:t>.</a:t>
            </a:r>
            <a:r>
              <a:rPr lang="zh-CN" altLang="en-US" dirty="0" smtClean="0"/>
              <a:t> 提现</a:t>
            </a:r>
            <a:endParaRPr lang="en-US" dirty="0"/>
          </a:p>
        </p:txBody>
      </p:sp>
      <p:sp>
        <p:nvSpPr>
          <p:cNvPr id="46" name="圆角矩形 10"/>
          <p:cNvSpPr/>
          <p:nvPr/>
        </p:nvSpPr>
        <p:spPr>
          <a:xfrm>
            <a:off x="6249046" y="1258333"/>
            <a:ext cx="1704405" cy="1712962"/>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j-lt"/>
              </a:rPr>
              <a:t>Ether</a:t>
            </a:r>
            <a:r>
              <a:rPr lang="zh-CN" altLang="en-US" b="1" dirty="0">
                <a:latin typeface="+mj-lt"/>
              </a:rPr>
              <a:t> </a:t>
            </a:r>
            <a:r>
              <a:rPr lang="en-US" altLang="zh-CN" b="1" dirty="0">
                <a:latin typeface="+mj-lt"/>
              </a:rPr>
              <a:t>Delta</a:t>
            </a:r>
            <a:r>
              <a:rPr lang="zh-CN" altLang="en-US" b="1" dirty="0">
                <a:latin typeface="+mj-lt"/>
              </a:rPr>
              <a:t> </a:t>
            </a:r>
            <a:endParaRPr lang="en-US" altLang="zh-CN" b="1" dirty="0">
              <a:latin typeface="+mj-lt"/>
            </a:endParaRPr>
          </a:p>
          <a:p>
            <a:pPr algn="ctr"/>
            <a:r>
              <a:rPr kumimoji="1" lang="en-US" altLang="zh-CN" b="1" dirty="0" smtClean="0">
                <a:latin typeface="+mj-lt"/>
                <a:ea typeface="Microsoft YaHei" charset="-122"/>
                <a:cs typeface="Microsoft YaHei" charset="-122"/>
              </a:rPr>
              <a:t>Website</a:t>
            </a:r>
          </a:p>
          <a:p>
            <a:pPr algn="ctr"/>
            <a:endParaRPr kumimoji="1" lang="en-US" altLang="zh-CN" b="1" dirty="0">
              <a:latin typeface="+mj-lt"/>
              <a:ea typeface="Microsoft YaHei" charset="-122"/>
              <a:cs typeface="Microsoft YaHei" charset="-122"/>
            </a:endParaRPr>
          </a:p>
          <a:p>
            <a:pPr algn="ctr"/>
            <a:endParaRPr kumimoji="1" lang="en-US" altLang="zh-CN" b="1" dirty="0" smtClean="0">
              <a:latin typeface="+mj-lt"/>
              <a:ea typeface="Microsoft YaHei" charset="-122"/>
              <a:cs typeface="Microsoft YaHei" charset="-122"/>
            </a:endParaRPr>
          </a:p>
          <a:p>
            <a:pPr algn="ctr"/>
            <a:endParaRPr kumimoji="1" lang="en-US" altLang="zh-CN" b="1" dirty="0" smtClean="0">
              <a:latin typeface="+mj-lt"/>
              <a:ea typeface="Microsoft YaHei" charset="-122"/>
              <a:cs typeface="Microsoft YaHei" charset="-122"/>
            </a:endParaRPr>
          </a:p>
        </p:txBody>
      </p:sp>
      <p:cxnSp>
        <p:nvCxnSpPr>
          <p:cNvPr id="37" name="Straight Arrow Connector 36"/>
          <p:cNvCxnSpPr>
            <a:stCxn id="46" idx="2"/>
            <a:endCxn id="41" idx="1"/>
          </p:cNvCxnSpPr>
          <p:nvPr/>
        </p:nvCxnSpPr>
        <p:spPr>
          <a:xfrm>
            <a:off x="7101249" y="2971295"/>
            <a:ext cx="2518283" cy="958329"/>
          </a:xfrm>
          <a:prstGeom prst="straightConnector1">
            <a:avLst/>
          </a:prstGeom>
          <a:ln>
            <a:solidFill>
              <a:schemeClr val="accent5"/>
            </a:solidFill>
            <a:tailEnd type="arrow" w="med" len="med"/>
          </a:ln>
        </p:spPr>
        <p:style>
          <a:lnRef idx="3">
            <a:schemeClr val="accent2"/>
          </a:lnRef>
          <a:fillRef idx="0">
            <a:schemeClr val="accent2"/>
          </a:fillRef>
          <a:effectRef idx="2">
            <a:schemeClr val="accent2"/>
          </a:effectRef>
          <a:fontRef idx="minor">
            <a:schemeClr val="tx1"/>
          </a:fontRef>
        </p:style>
      </p:cxnSp>
      <p:cxnSp>
        <p:nvCxnSpPr>
          <p:cNvPr id="50" name="Straight Arrow Connector 49"/>
          <p:cNvCxnSpPr>
            <a:endCxn id="46" idx="2"/>
          </p:cNvCxnSpPr>
          <p:nvPr/>
        </p:nvCxnSpPr>
        <p:spPr>
          <a:xfrm flipV="1">
            <a:off x="5499169" y="2971295"/>
            <a:ext cx="1602080" cy="1747787"/>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55" name="TextBox 54"/>
          <p:cNvSpPr txBox="1"/>
          <p:nvPr/>
        </p:nvSpPr>
        <p:spPr>
          <a:xfrm>
            <a:off x="5056650" y="3272635"/>
            <a:ext cx="1425390" cy="369332"/>
          </a:xfrm>
          <a:prstGeom prst="rect">
            <a:avLst/>
          </a:prstGeom>
          <a:noFill/>
        </p:spPr>
        <p:txBody>
          <a:bodyPr wrap="none" rtlCol="0">
            <a:spAutoFit/>
          </a:bodyPr>
          <a:lstStyle/>
          <a:p>
            <a:r>
              <a:rPr lang="en-US" altLang="zh-CN" dirty="0"/>
              <a:t>2</a:t>
            </a:r>
            <a:r>
              <a:rPr lang="en-US" altLang="zh-CN" dirty="0" smtClean="0"/>
              <a:t>.</a:t>
            </a:r>
            <a:r>
              <a:rPr lang="zh-CN" altLang="en-US" dirty="0" smtClean="0"/>
              <a:t> 挂单</a:t>
            </a:r>
            <a:r>
              <a:rPr lang="en-US" altLang="zh-CN" dirty="0" smtClean="0"/>
              <a:t>/</a:t>
            </a:r>
            <a:r>
              <a:rPr lang="zh-CN" altLang="en-US" dirty="0" smtClean="0"/>
              <a:t>吃单</a:t>
            </a:r>
            <a:endParaRPr lang="en-US" dirty="0"/>
          </a:p>
        </p:txBody>
      </p:sp>
      <p:grpSp>
        <p:nvGrpSpPr>
          <p:cNvPr id="24" name="Group 23"/>
          <p:cNvGrpSpPr/>
          <p:nvPr/>
        </p:nvGrpSpPr>
        <p:grpSpPr>
          <a:xfrm>
            <a:off x="4824182" y="4730998"/>
            <a:ext cx="827387" cy="695959"/>
            <a:chOff x="4824182" y="4730998"/>
            <a:chExt cx="827387" cy="695959"/>
          </a:xfrm>
        </p:grpSpPr>
        <p:sp>
          <p:nvSpPr>
            <p:cNvPr id="30" name="Smiley Face 29"/>
            <p:cNvSpPr/>
            <p:nvPr/>
          </p:nvSpPr>
          <p:spPr>
            <a:xfrm>
              <a:off x="5016569" y="4730998"/>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Smiley Face 58"/>
            <p:cNvSpPr/>
            <p:nvPr/>
          </p:nvSpPr>
          <p:spPr>
            <a:xfrm>
              <a:off x="5194369" y="4921498"/>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miley Face 59"/>
            <p:cNvSpPr/>
            <p:nvPr/>
          </p:nvSpPr>
          <p:spPr>
            <a:xfrm>
              <a:off x="4824182" y="4950611"/>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p:cNvSpPr txBox="1"/>
          <p:nvPr/>
        </p:nvSpPr>
        <p:spPr>
          <a:xfrm>
            <a:off x="7543768" y="3585688"/>
            <a:ext cx="1425390" cy="369332"/>
          </a:xfrm>
          <a:prstGeom prst="rect">
            <a:avLst/>
          </a:prstGeom>
          <a:noFill/>
        </p:spPr>
        <p:txBody>
          <a:bodyPr wrap="none" rtlCol="0">
            <a:spAutoFit/>
          </a:bodyPr>
          <a:lstStyle/>
          <a:p>
            <a:r>
              <a:rPr lang="en-US" altLang="zh-CN" dirty="0" smtClean="0"/>
              <a:t>3.</a:t>
            </a:r>
            <a:r>
              <a:rPr lang="zh-CN" altLang="en-US" dirty="0" smtClean="0"/>
              <a:t> 挂单</a:t>
            </a:r>
            <a:r>
              <a:rPr lang="en-US" altLang="zh-CN" dirty="0" smtClean="0"/>
              <a:t>/</a:t>
            </a:r>
            <a:r>
              <a:rPr lang="zh-CN" altLang="en-US" dirty="0" smtClean="0"/>
              <a:t>吃单</a:t>
            </a:r>
            <a:endParaRPr lang="en-US" dirty="0"/>
          </a:p>
        </p:txBody>
      </p:sp>
    </p:spTree>
    <p:extLst>
      <p:ext uri="{BB962C8B-B14F-4D97-AF65-F5344CB8AC3E}">
        <p14:creationId xmlns:p14="http://schemas.microsoft.com/office/powerpoint/2010/main" val="633713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Ink 1"/>
          <p:cNvPicPr>
            <a:picLocks noChangeAspect="1"/>
          </p:cNvPicPr>
          <p:nvPr/>
        </p:nvPicPr>
        <p:blipFill>
          <a:blip r:embed="rId3"/>
          <a:stretch>
            <a:fillRect/>
          </a:stretch>
        </p:blipFill>
        <p:spPr>
          <a:xfrm>
            <a:off x="2254251" y="711200"/>
            <a:ext cx="25400" cy="25400"/>
          </a:xfrm>
          <a:prstGeom prst="rect">
            <a:avLst/>
          </a:prstGeom>
          <a:noFill/>
          <a:ln w="9525">
            <a:noFill/>
          </a:ln>
        </p:spPr>
      </p:pic>
      <p:sp>
        <p:nvSpPr>
          <p:cNvPr id="9" name="Rectangle 8"/>
          <p:cNvSpPr/>
          <p:nvPr/>
        </p:nvSpPr>
        <p:spPr>
          <a:xfrm>
            <a:off x="0" y="0"/>
            <a:ext cx="12192000" cy="889000"/>
          </a:xfrm>
          <a:prstGeom prst="rect">
            <a:avLst/>
          </a:prstGeom>
          <a:ln>
            <a:noFill/>
          </a:ln>
        </p:spPr>
        <p:style>
          <a:lnRef idx="1">
            <a:schemeClr val="accent1"/>
          </a:lnRef>
          <a:fillRef idx="3">
            <a:schemeClr val="accent1"/>
          </a:fillRef>
          <a:effectRef idx="2">
            <a:schemeClr val="accent1"/>
          </a:effectRef>
          <a:fontRef idx="minor">
            <a:schemeClr val="lt1"/>
          </a:fontRef>
        </p:style>
        <p:txBody>
          <a:bodyPr anchor="ctr"/>
          <a:lstStyle/>
          <a:p>
            <a:pPr marL="285750" lvl="0" fontAlgn="base">
              <a:spcBef>
                <a:spcPct val="0"/>
              </a:spcBef>
              <a:spcAft>
                <a:spcPct val="0"/>
              </a:spcAft>
              <a:defRPr/>
            </a:pPr>
            <a:r>
              <a:rPr lang="en-US" altLang="zh-CN" sz="3735" dirty="0" smtClean="0"/>
              <a:t>0X</a:t>
            </a:r>
            <a:r>
              <a:rPr lang="zh-CN" altLang="en-US" sz="3735" dirty="0"/>
              <a:t> </a:t>
            </a:r>
            <a:r>
              <a:rPr lang="en-US" altLang="zh-CN" sz="3735" dirty="0" smtClean="0"/>
              <a:t>Project</a:t>
            </a:r>
            <a:endParaRPr kumimoji="0" lang="en-US" altLang="zh-CN" sz="3735" b="0" i="0" u="none" strike="noStrike" kern="1200" cap="none" spc="0" normalizeH="0" baseline="0" noProof="0" dirty="0">
              <a:ln>
                <a:noFill/>
              </a:ln>
              <a:solidFill>
                <a:schemeClr val="lt1"/>
              </a:solidFill>
              <a:effectLst/>
              <a:uLnTx/>
              <a:uFillTx/>
              <a:latin typeface="+mn-lt"/>
              <a:ea typeface="+mn-ea"/>
              <a:cs typeface="+mn-cs"/>
            </a:endParaRPr>
          </a:p>
        </p:txBody>
      </p:sp>
      <p:sp>
        <p:nvSpPr>
          <p:cNvPr id="39940" name="AutoShape 2" descr="Micropayment Channel Example"/>
          <p:cNvSpPr>
            <a:spLocks noChangeAspect="1"/>
          </p:cNvSpPr>
          <p:nvPr/>
        </p:nvSpPr>
        <p:spPr>
          <a:xfrm>
            <a:off x="207433" y="-192616"/>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1" name="AutoShape 4" descr="Micropayment Channel Example"/>
          <p:cNvSpPr>
            <a:spLocks noChangeAspect="1"/>
          </p:cNvSpPr>
          <p:nvPr/>
        </p:nvSpPr>
        <p:spPr>
          <a:xfrm>
            <a:off x="410633" y="10584"/>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2" name="TextBox 1"/>
          <p:cNvSpPr txBox="1"/>
          <p:nvPr/>
        </p:nvSpPr>
        <p:spPr>
          <a:xfrm>
            <a:off x="450851" y="1397000"/>
            <a:ext cx="468630" cy="11988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p:txBody>
      </p:sp>
      <p:grpSp>
        <p:nvGrpSpPr>
          <p:cNvPr id="54" name="Group 53"/>
          <p:cNvGrpSpPr/>
          <p:nvPr/>
        </p:nvGrpSpPr>
        <p:grpSpPr>
          <a:xfrm>
            <a:off x="5675917" y="1035502"/>
            <a:ext cx="5917312" cy="5657855"/>
            <a:chOff x="5015517" y="1035502"/>
            <a:chExt cx="5917312" cy="5657855"/>
          </a:xfrm>
        </p:grpSpPr>
        <p:sp>
          <p:nvSpPr>
            <p:cNvPr id="10" name="圆角矩形 10"/>
            <p:cNvSpPr/>
            <p:nvPr/>
          </p:nvSpPr>
          <p:spPr>
            <a:xfrm>
              <a:off x="5855686" y="4456387"/>
              <a:ext cx="4883291" cy="223697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zh-CN" sz="1400" dirty="0" smtClean="0">
                <a:latin typeface="Microsoft YaHei" charset="-122"/>
                <a:ea typeface="Microsoft YaHei" charset="-122"/>
                <a:cs typeface="Microsoft YaHei" charset="-122"/>
              </a:endParaRPr>
            </a:p>
            <a:p>
              <a:endParaRPr kumimoji="1" lang="en-US" altLang="zh-CN" sz="1400" dirty="0">
                <a:latin typeface="Microsoft YaHei" charset="-122"/>
                <a:ea typeface="Microsoft YaHei" charset="-122"/>
                <a:cs typeface="Microsoft YaHei" charset="-122"/>
              </a:endParaRPr>
            </a:p>
            <a:p>
              <a:endParaRPr kumimoji="1" lang="en-US" altLang="zh-CN" sz="1400" dirty="0" smtClean="0">
                <a:latin typeface="Microsoft YaHei" charset="-122"/>
                <a:ea typeface="Microsoft YaHei" charset="-122"/>
                <a:cs typeface="Microsoft YaHei" charset="-122"/>
              </a:endParaRPr>
            </a:p>
            <a:p>
              <a:endParaRPr kumimoji="1" lang="en-US" altLang="zh-CN" sz="1400" dirty="0">
                <a:latin typeface="Microsoft YaHei" charset="-122"/>
                <a:ea typeface="Microsoft YaHei" charset="-122"/>
                <a:cs typeface="Microsoft YaHei" charset="-122"/>
              </a:endParaRPr>
            </a:p>
            <a:p>
              <a:endParaRPr kumimoji="1" lang="en-US" altLang="zh-CN" sz="1400" dirty="0" smtClean="0">
                <a:latin typeface="Microsoft YaHei" charset="-122"/>
                <a:ea typeface="Microsoft YaHei" charset="-122"/>
                <a:cs typeface="Microsoft YaHei" charset="-122"/>
              </a:endParaRPr>
            </a:p>
            <a:p>
              <a:endParaRPr kumimoji="1" lang="en-US" altLang="zh-CN" sz="1400" dirty="0" smtClean="0">
                <a:latin typeface="Microsoft YaHei" charset="-122"/>
                <a:ea typeface="Microsoft YaHei" charset="-122"/>
                <a:cs typeface="Microsoft YaHei" charset="-122"/>
              </a:endParaRPr>
            </a:p>
            <a:p>
              <a:endParaRPr kumimoji="1" lang="en-US" altLang="zh-CN" sz="1400" dirty="0">
                <a:latin typeface="Microsoft YaHei" charset="-122"/>
                <a:ea typeface="Microsoft YaHei" charset="-122"/>
                <a:cs typeface="Microsoft YaHei" charset="-122"/>
              </a:endParaRPr>
            </a:p>
            <a:p>
              <a:r>
                <a:rPr kumimoji="1" lang="zh-CN" altLang="en-US" sz="1400" dirty="0" smtClean="0">
                  <a:latin typeface="Microsoft YaHei" charset="-122"/>
                  <a:ea typeface="Microsoft YaHei" charset="-122"/>
                  <a:cs typeface="Microsoft YaHei" charset="-122"/>
                </a:rPr>
                <a:t>              </a:t>
              </a:r>
              <a:endParaRPr kumimoji="1" lang="en-US" altLang="zh-CN" sz="1400" dirty="0" smtClean="0">
                <a:latin typeface="Microsoft YaHei" charset="-122"/>
                <a:ea typeface="Microsoft YaHei" charset="-122"/>
                <a:cs typeface="Microsoft YaHei" charset="-122"/>
              </a:endParaRPr>
            </a:p>
            <a:p>
              <a:endParaRPr kumimoji="1" lang="en-US" altLang="zh-CN" sz="1400" dirty="0">
                <a:latin typeface="Microsoft YaHei" charset="-122"/>
                <a:ea typeface="Microsoft YaHei" charset="-122"/>
                <a:cs typeface="Microsoft YaHei" charset="-122"/>
              </a:endParaRPr>
            </a:p>
            <a:p>
              <a:r>
                <a:rPr kumimoji="1" lang="zh-CN" altLang="en-US" sz="1400" dirty="0" smtClean="0">
                  <a:latin typeface="Microsoft YaHei" charset="-122"/>
                  <a:ea typeface="Microsoft YaHei" charset="-122"/>
                  <a:cs typeface="Microsoft YaHei" charset="-122"/>
                </a:rPr>
                <a:t>                          </a:t>
              </a:r>
              <a:r>
                <a:rPr kumimoji="1" lang="en-US" altLang="zh-CN" sz="1400" dirty="0" err="1" smtClean="0">
                  <a:latin typeface="Microsoft YaHei" charset="-122"/>
                  <a:ea typeface="Microsoft YaHei" charset="-122"/>
                  <a:cs typeface="Microsoft YaHei" charset="-122"/>
                </a:rPr>
                <a:t>Ethereum</a:t>
              </a:r>
              <a:r>
                <a:rPr kumimoji="1" lang="zh-CN" altLang="en-US" sz="1400" dirty="0" smtClean="0">
                  <a:latin typeface="Microsoft YaHei" charset="-122"/>
                  <a:ea typeface="Microsoft YaHei" charset="-122"/>
                  <a:cs typeface="Microsoft YaHei" charset="-122"/>
                </a:rPr>
                <a:t> </a:t>
              </a:r>
              <a:r>
                <a:rPr kumimoji="1" lang="en-US" altLang="zh-CN" sz="1400" dirty="0" err="1" smtClean="0">
                  <a:latin typeface="Microsoft YaHei" charset="-122"/>
                  <a:ea typeface="Microsoft YaHei" charset="-122"/>
                  <a:cs typeface="Microsoft YaHei" charset="-122"/>
                </a:rPr>
                <a:t>Blockchain</a:t>
              </a:r>
              <a:r>
                <a:rPr kumimoji="1" lang="zh-CN" altLang="en-US" sz="1400" dirty="0" smtClean="0">
                  <a:latin typeface="Microsoft YaHei" charset="-122"/>
                  <a:ea typeface="Microsoft YaHei" charset="-122"/>
                  <a:cs typeface="Microsoft YaHei" charset="-122"/>
                </a:rPr>
                <a:t>   </a:t>
              </a:r>
              <a:endParaRPr kumimoji="1" lang="en-US" altLang="zh-CN" sz="1400" dirty="0">
                <a:latin typeface="Microsoft YaHei" charset="-122"/>
                <a:ea typeface="Microsoft YaHei" charset="-122"/>
                <a:cs typeface="Microsoft YaHei" charset="-122"/>
              </a:endParaRPr>
            </a:p>
          </p:txBody>
        </p:sp>
        <p:sp>
          <p:nvSpPr>
            <p:cNvPr id="14" name="Smiley Face 13"/>
            <p:cNvSpPr/>
            <p:nvPr/>
          </p:nvSpPr>
          <p:spPr>
            <a:xfrm>
              <a:off x="5110083" y="1938607"/>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miley Face 15"/>
            <p:cNvSpPr/>
            <p:nvPr/>
          </p:nvSpPr>
          <p:spPr>
            <a:xfrm>
              <a:off x="9654986" y="3819356"/>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5749769" y="2010491"/>
              <a:ext cx="1618709" cy="152786"/>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2" name="TextBox 1"/>
            <p:cNvSpPr txBox="1"/>
            <p:nvPr/>
          </p:nvSpPr>
          <p:spPr>
            <a:xfrm>
              <a:off x="6404478" y="1355296"/>
              <a:ext cx="266780" cy="369332"/>
            </a:xfrm>
            <a:prstGeom prst="rect">
              <a:avLst/>
            </a:prstGeom>
            <a:noFill/>
          </p:spPr>
          <p:txBody>
            <a:bodyPr wrap="square" rtlCol="0">
              <a:spAutoFit/>
            </a:bodyPr>
            <a:lstStyle/>
            <a:p>
              <a:r>
                <a:rPr lang="en-US" altLang="zh-CN"/>
                <a:t>3</a:t>
              </a:r>
              <a:endParaRPr lang="en-US" dirty="0"/>
            </a:p>
          </p:txBody>
        </p:sp>
        <p:cxnSp>
          <p:nvCxnSpPr>
            <p:cNvPr id="18" name="Straight Arrow Connector 17"/>
            <p:cNvCxnSpPr>
              <a:endCxn id="16" idx="0"/>
            </p:cNvCxnSpPr>
            <p:nvPr/>
          </p:nvCxnSpPr>
          <p:spPr>
            <a:xfrm>
              <a:off x="9883586" y="3002564"/>
              <a:ext cx="0" cy="816792"/>
            </a:xfrm>
            <a:prstGeom prst="straightConnector1">
              <a:avLst/>
            </a:prstGeom>
            <a:ln>
              <a:solidFill>
                <a:schemeClr val="accent5"/>
              </a:solidFill>
              <a:tailEnd type="arrow" w="med" len="med"/>
            </a:ln>
          </p:spPr>
          <p:style>
            <a:lnRef idx="3">
              <a:schemeClr val="accent2"/>
            </a:lnRef>
            <a:fillRef idx="0">
              <a:schemeClr val="accent2"/>
            </a:fillRef>
            <a:effectRef idx="2">
              <a:schemeClr val="accent2"/>
            </a:effectRef>
            <a:fontRef idx="minor">
              <a:schemeClr val="tx1"/>
            </a:fontRef>
          </p:style>
        </p:cxnSp>
        <p:sp>
          <p:nvSpPr>
            <p:cNvPr id="21" name="TextBox 20"/>
            <p:cNvSpPr txBox="1"/>
            <p:nvPr/>
          </p:nvSpPr>
          <p:spPr>
            <a:xfrm>
              <a:off x="9980876" y="3199612"/>
              <a:ext cx="301686" cy="369332"/>
            </a:xfrm>
            <a:prstGeom prst="rect">
              <a:avLst/>
            </a:prstGeom>
            <a:noFill/>
          </p:spPr>
          <p:txBody>
            <a:bodyPr wrap="none" rtlCol="0">
              <a:spAutoFit/>
            </a:bodyPr>
            <a:lstStyle/>
            <a:p>
              <a:r>
                <a:rPr lang="en-US" altLang="zh-CN" dirty="0"/>
                <a:t>4</a:t>
              </a:r>
              <a:endParaRPr lang="en-US" dirty="0"/>
            </a:p>
          </p:txBody>
        </p:sp>
        <p:cxnSp>
          <p:nvCxnSpPr>
            <p:cNvPr id="22" name="Straight Arrow Connector 21"/>
            <p:cNvCxnSpPr/>
            <p:nvPr/>
          </p:nvCxnSpPr>
          <p:spPr>
            <a:xfrm>
              <a:off x="5749769" y="2372773"/>
              <a:ext cx="1931046" cy="179421"/>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26" name="Straight Arrow Connector 25"/>
            <p:cNvCxnSpPr/>
            <p:nvPr/>
          </p:nvCxnSpPr>
          <p:spPr>
            <a:xfrm flipV="1">
              <a:off x="5683434" y="1577340"/>
              <a:ext cx="1478121" cy="376119"/>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30" name="TextBox 29"/>
            <p:cNvSpPr txBox="1"/>
            <p:nvPr/>
          </p:nvSpPr>
          <p:spPr>
            <a:xfrm>
              <a:off x="5015517" y="2466698"/>
              <a:ext cx="784830" cy="369332"/>
            </a:xfrm>
            <a:prstGeom prst="rect">
              <a:avLst/>
            </a:prstGeom>
            <a:noFill/>
          </p:spPr>
          <p:txBody>
            <a:bodyPr wrap="none" rtlCol="0">
              <a:spAutoFit/>
            </a:bodyPr>
            <a:lstStyle/>
            <a:p>
              <a:r>
                <a:rPr lang="en-US" altLang="zh-CN" dirty="0" smtClean="0"/>
                <a:t>Maker</a:t>
              </a:r>
              <a:endParaRPr lang="en-US" dirty="0"/>
            </a:p>
          </p:txBody>
        </p:sp>
        <p:sp>
          <p:nvSpPr>
            <p:cNvPr id="31" name="TextBox 30"/>
            <p:cNvSpPr txBox="1"/>
            <p:nvPr/>
          </p:nvSpPr>
          <p:spPr>
            <a:xfrm>
              <a:off x="8982290" y="3864285"/>
              <a:ext cx="755827" cy="369332"/>
            </a:xfrm>
            <a:prstGeom prst="rect">
              <a:avLst/>
            </a:prstGeom>
            <a:noFill/>
          </p:spPr>
          <p:txBody>
            <a:bodyPr wrap="square" rtlCol="0">
              <a:spAutoFit/>
            </a:bodyPr>
            <a:lstStyle/>
            <a:p>
              <a:r>
                <a:rPr lang="en-US" altLang="zh-CN" dirty="0" smtClean="0"/>
                <a:t>Taker</a:t>
              </a:r>
              <a:endParaRPr lang="en-US" dirty="0"/>
            </a:p>
          </p:txBody>
        </p:sp>
        <p:grpSp>
          <p:nvGrpSpPr>
            <p:cNvPr id="23" name="Group 22"/>
            <p:cNvGrpSpPr/>
            <p:nvPr/>
          </p:nvGrpSpPr>
          <p:grpSpPr>
            <a:xfrm>
              <a:off x="7364755" y="1035502"/>
              <a:ext cx="2854962" cy="560705"/>
              <a:chOff x="7364755" y="1353002"/>
              <a:chExt cx="2854962" cy="560705"/>
            </a:xfrm>
          </p:grpSpPr>
          <p:sp>
            <p:nvSpPr>
              <p:cNvPr id="11" name="圆角矩形 10"/>
              <p:cNvSpPr/>
              <p:nvPr/>
            </p:nvSpPr>
            <p:spPr>
              <a:xfrm>
                <a:off x="7364755" y="1353002"/>
                <a:ext cx="2854962" cy="56070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000" dirty="0" err="1" smtClean="0">
                    <a:latin typeface="Microsoft YaHei" charset="-122"/>
                    <a:ea typeface="Microsoft YaHei" charset="-122"/>
                    <a:cs typeface="Microsoft YaHei" charset="-122"/>
                  </a:rPr>
                  <a:t>Relayer</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A</a:t>
                </a:r>
                <a:r>
                  <a:rPr kumimoji="1" lang="zh-CN" altLang="en-US" sz="2000" dirty="0" smtClean="0">
                    <a:latin typeface="Microsoft YaHei" charset="-122"/>
                    <a:ea typeface="Microsoft YaHei" charset="-122"/>
                    <a:cs typeface="Microsoft YaHei" charset="-122"/>
                  </a:rPr>
                  <a:t>  </a:t>
                </a:r>
                <a:endParaRPr kumimoji="1" lang="en-US" altLang="zh-CN" sz="2000" dirty="0">
                  <a:latin typeface="Microsoft YaHei" charset="-122"/>
                  <a:ea typeface="Microsoft YaHei" charset="-122"/>
                  <a:cs typeface="Microsoft YaHei" charset="-122"/>
                </a:endParaRPr>
              </a:p>
            </p:txBody>
          </p:sp>
          <p:sp>
            <p:nvSpPr>
              <p:cNvPr id="32" name="圆角矩形 10"/>
              <p:cNvSpPr/>
              <p:nvPr/>
            </p:nvSpPr>
            <p:spPr>
              <a:xfrm>
                <a:off x="8984831" y="1413415"/>
                <a:ext cx="1041034" cy="43671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solidFill>
                      <a:schemeClr val="bg1"/>
                    </a:solidFill>
                    <a:latin typeface="Microsoft YaHei" charset="-122"/>
                    <a:ea typeface="Microsoft YaHei" charset="-122"/>
                    <a:cs typeface="Microsoft YaHei" charset="-122"/>
                  </a:rPr>
                  <a:t>订单表</a:t>
                </a:r>
                <a:endParaRPr kumimoji="1" lang="en-US" altLang="zh-CN" sz="1600" dirty="0" smtClean="0">
                  <a:solidFill>
                    <a:schemeClr val="bg1"/>
                  </a:solidFill>
                  <a:latin typeface="Microsoft YaHei" charset="-122"/>
                  <a:ea typeface="Microsoft YaHei" charset="-122"/>
                  <a:cs typeface="Microsoft YaHei" charset="-122"/>
                </a:endParaRPr>
              </a:p>
            </p:txBody>
          </p:sp>
        </p:grpSp>
        <p:grpSp>
          <p:nvGrpSpPr>
            <p:cNvPr id="34" name="Group 33"/>
            <p:cNvGrpSpPr/>
            <p:nvPr/>
          </p:nvGrpSpPr>
          <p:grpSpPr>
            <a:xfrm>
              <a:off x="7778228" y="1710557"/>
              <a:ext cx="2854962" cy="560705"/>
              <a:chOff x="7364755" y="1353002"/>
              <a:chExt cx="2854962" cy="560705"/>
            </a:xfrm>
          </p:grpSpPr>
          <p:sp>
            <p:nvSpPr>
              <p:cNvPr id="35" name="圆角矩形 10"/>
              <p:cNvSpPr/>
              <p:nvPr/>
            </p:nvSpPr>
            <p:spPr>
              <a:xfrm>
                <a:off x="7364755" y="1353002"/>
                <a:ext cx="2854962" cy="56070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000" dirty="0" err="1" smtClean="0">
                    <a:latin typeface="Microsoft YaHei" charset="-122"/>
                    <a:ea typeface="Microsoft YaHei" charset="-122"/>
                    <a:cs typeface="Microsoft YaHei" charset="-122"/>
                  </a:rPr>
                  <a:t>Relayer</a:t>
                </a:r>
                <a:r>
                  <a:rPr kumimoji="1" lang="zh-CN" altLang="en-US" sz="2000" dirty="0" smtClean="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B</a:t>
                </a:r>
                <a:r>
                  <a:rPr kumimoji="1" lang="zh-CN" altLang="en-US" sz="2000" dirty="0" smtClean="0">
                    <a:latin typeface="Microsoft YaHei" charset="-122"/>
                    <a:ea typeface="Microsoft YaHei" charset="-122"/>
                    <a:cs typeface="Microsoft YaHei" charset="-122"/>
                  </a:rPr>
                  <a:t>  </a:t>
                </a:r>
                <a:endParaRPr kumimoji="1" lang="en-US" altLang="zh-CN" sz="2000" dirty="0">
                  <a:latin typeface="Microsoft YaHei" charset="-122"/>
                  <a:ea typeface="Microsoft YaHei" charset="-122"/>
                  <a:cs typeface="Microsoft YaHei" charset="-122"/>
                </a:endParaRPr>
              </a:p>
            </p:txBody>
          </p:sp>
          <p:sp>
            <p:nvSpPr>
              <p:cNvPr id="36" name="圆角矩形 10"/>
              <p:cNvSpPr/>
              <p:nvPr/>
            </p:nvSpPr>
            <p:spPr>
              <a:xfrm>
                <a:off x="8984831" y="1413415"/>
                <a:ext cx="1041034" cy="43671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solidFill>
                      <a:schemeClr val="bg1"/>
                    </a:solidFill>
                    <a:latin typeface="Microsoft YaHei" charset="-122"/>
                    <a:ea typeface="Microsoft YaHei" charset="-122"/>
                    <a:cs typeface="Microsoft YaHei" charset="-122"/>
                  </a:rPr>
                  <a:t>订单表</a:t>
                </a:r>
                <a:endParaRPr kumimoji="1" lang="en-US" altLang="zh-CN" sz="1600" dirty="0" smtClean="0">
                  <a:solidFill>
                    <a:schemeClr val="bg1"/>
                  </a:solidFill>
                  <a:latin typeface="Microsoft YaHei" charset="-122"/>
                  <a:ea typeface="Microsoft YaHei" charset="-122"/>
                  <a:cs typeface="Microsoft YaHei" charset="-122"/>
                </a:endParaRPr>
              </a:p>
            </p:txBody>
          </p:sp>
        </p:grpSp>
        <p:grpSp>
          <p:nvGrpSpPr>
            <p:cNvPr id="37" name="Group 36"/>
            <p:cNvGrpSpPr/>
            <p:nvPr/>
          </p:nvGrpSpPr>
          <p:grpSpPr>
            <a:xfrm>
              <a:off x="8077867" y="2383586"/>
              <a:ext cx="2854962" cy="560705"/>
              <a:chOff x="7364755" y="1353002"/>
              <a:chExt cx="2854962" cy="560705"/>
            </a:xfrm>
          </p:grpSpPr>
          <p:sp>
            <p:nvSpPr>
              <p:cNvPr id="38" name="圆角矩形 10"/>
              <p:cNvSpPr/>
              <p:nvPr/>
            </p:nvSpPr>
            <p:spPr>
              <a:xfrm>
                <a:off x="7364755" y="1353002"/>
                <a:ext cx="2854962" cy="56070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000" dirty="0" err="1" smtClean="0">
                    <a:latin typeface="Microsoft YaHei" charset="-122"/>
                    <a:ea typeface="Microsoft YaHei" charset="-122"/>
                    <a:cs typeface="Microsoft YaHei" charset="-122"/>
                  </a:rPr>
                  <a:t>Relayer</a:t>
                </a:r>
                <a:r>
                  <a:rPr kumimoji="1" lang="zh-CN" altLang="en-US" sz="2000" dirty="0" smtClean="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C</a:t>
                </a:r>
                <a:r>
                  <a:rPr kumimoji="1" lang="zh-CN" altLang="en-US" sz="2000" dirty="0" smtClean="0">
                    <a:latin typeface="Microsoft YaHei" charset="-122"/>
                    <a:ea typeface="Microsoft YaHei" charset="-122"/>
                    <a:cs typeface="Microsoft YaHei" charset="-122"/>
                  </a:rPr>
                  <a:t>  </a:t>
                </a:r>
                <a:endParaRPr kumimoji="1" lang="en-US" altLang="zh-CN" sz="2000" dirty="0">
                  <a:latin typeface="Microsoft YaHei" charset="-122"/>
                  <a:ea typeface="Microsoft YaHei" charset="-122"/>
                  <a:cs typeface="Microsoft YaHei" charset="-122"/>
                </a:endParaRPr>
              </a:p>
            </p:txBody>
          </p:sp>
          <p:sp>
            <p:nvSpPr>
              <p:cNvPr id="39" name="圆角矩形 10"/>
              <p:cNvSpPr/>
              <p:nvPr/>
            </p:nvSpPr>
            <p:spPr>
              <a:xfrm>
                <a:off x="8984831" y="1413415"/>
                <a:ext cx="1041034" cy="43671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solidFill>
                      <a:schemeClr val="bg1"/>
                    </a:solidFill>
                    <a:latin typeface="Microsoft YaHei" charset="-122"/>
                    <a:ea typeface="Microsoft YaHei" charset="-122"/>
                    <a:cs typeface="Microsoft YaHei" charset="-122"/>
                  </a:rPr>
                  <a:t>订单表</a:t>
                </a:r>
                <a:endParaRPr kumimoji="1" lang="en-US" altLang="zh-CN" sz="1600" dirty="0" smtClean="0">
                  <a:solidFill>
                    <a:schemeClr val="bg1"/>
                  </a:solidFill>
                  <a:latin typeface="Microsoft YaHei" charset="-122"/>
                  <a:ea typeface="Microsoft YaHei" charset="-122"/>
                  <a:cs typeface="Microsoft YaHei" charset="-122"/>
                </a:endParaRPr>
              </a:p>
            </p:txBody>
          </p:sp>
        </p:grpSp>
        <p:sp>
          <p:nvSpPr>
            <p:cNvPr id="41" name="圆角矩形 10"/>
            <p:cNvSpPr/>
            <p:nvPr/>
          </p:nvSpPr>
          <p:spPr>
            <a:xfrm>
              <a:off x="7750836" y="5146962"/>
              <a:ext cx="1041400" cy="655195"/>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mj-lt"/>
                </a:rPr>
                <a:t>DEX</a:t>
              </a:r>
              <a:endParaRPr lang="en-US" altLang="zh-CN" sz="1400" b="1" dirty="0">
                <a:latin typeface="+mj-lt"/>
              </a:endParaRPr>
            </a:p>
            <a:p>
              <a:pPr algn="ctr"/>
              <a:r>
                <a:rPr lang="zh-CN" altLang="en-US" sz="1400" b="1" dirty="0" smtClean="0">
                  <a:latin typeface="+mj-lt"/>
                </a:rPr>
                <a:t> 智能合约</a:t>
              </a:r>
              <a:endParaRPr kumimoji="1" lang="en-US" altLang="zh-CN" sz="1400" b="1" dirty="0" smtClean="0">
                <a:latin typeface="+mj-lt"/>
                <a:ea typeface="Microsoft YaHei" charset="-122"/>
                <a:cs typeface="Microsoft YaHei" charset="-122"/>
              </a:endParaRPr>
            </a:p>
          </p:txBody>
        </p:sp>
        <p:sp>
          <p:nvSpPr>
            <p:cNvPr id="42" name="圆角矩形 10"/>
            <p:cNvSpPr/>
            <p:nvPr/>
          </p:nvSpPr>
          <p:spPr>
            <a:xfrm>
              <a:off x="6094381" y="5994858"/>
              <a:ext cx="955105" cy="483929"/>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mj-lt"/>
                </a:rPr>
                <a:t>Token</a:t>
              </a:r>
              <a:r>
                <a:rPr lang="zh-CN" altLang="en-US" sz="1400" b="1" dirty="0" smtClean="0">
                  <a:latin typeface="+mj-lt"/>
                </a:rPr>
                <a:t> </a:t>
              </a:r>
              <a:r>
                <a:rPr lang="en-US" altLang="zh-CN" sz="1400" b="1" dirty="0" smtClean="0">
                  <a:latin typeface="+mj-lt"/>
                </a:rPr>
                <a:t>A</a:t>
              </a:r>
              <a:endParaRPr kumimoji="1" lang="en-US" altLang="zh-CN" sz="1400" b="1" dirty="0" smtClean="0">
                <a:latin typeface="+mj-lt"/>
                <a:ea typeface="Microsoft YaHei" charset="-122"/>
                <a:cs typeface="Microsoft YaHei" charset="-122"/>
              </a:endParaRPr>
            </a:p>
          </p:txBody>
        </p:sp>
        <p:sp>
          <p:nvSpPr>
            <p:cNvPr id="43" name="圆角矩形 10"/>
            <p:cNvSpPr/>
            <p:nvPr/>
          </p:nvSpPr>
          <p:spPr>
            <a:xfrm>
              <a:off x="9484916" y="5982822"/>
              <a:ext cx="955105" cy="483929"/>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mj-lt"/>
                </a:rPr>
                <a:t>Token</a:t>
              </a:r>
              <a:r>
                <a:rPr lang="zh-CN" altLang="en-US" sz="1400" b="1" dirty="0" smtClean="0">
                  <a:latin typeface="+mj-lt"/>
                </a:rPr>
                <a:t> </a:t>
              </a:r>
              <a:r>
                <a:rPr lang="en-US" altLang="zh-CN" sz="1400" b="1" dirty="0" smtClean="0">
                  <a:latin typeface="+mj-lt"/>
                </a:rPr>
                <a:t>B</a:t>
              </a:r>
              <a:endParaRPr kumimoji="1" lang="en-US" altLang="zh-CN" sz="1400" b="1" dirty="0" smtClean="0">
                <a:latin typeface="+mj-lt"/>
                <a:ea typeface="Microsoft YaHei" charset="-122"/>
                <a:cs typeface="Microsoft YaHei" charset="-122"/>
              </a:endParaRPr>
            </a:p>
          </p:txBody>
        </p:sp>
        <p:sp>
          <p:nvSpPr>
            <p:cNvPr id="45" name="圆角矩形 10"/>
            <p:cNvSpPr/>
            <p:nvPr/>
          </p:nvSpPr>
          <p:spPr>
            <a:xfrm>
              <a:off x="6094381" y="4663033"/>
              <a:ext cx="955105" cy="48392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latin typeface="+mj-lt"/>
                </a:rPr>
                <a:t>Maker</a:t>
              </a:r>
            </a:p>
            <a:p>
              <a:pPr algn="ctr"/>
              <a:r>
                <a:rPr kumimoji="1" lang="zh-CN" altLang="en-US" sz="1400" b="1" dirty="0" smtClean="0">
                  <a:latin typeface="+mj-lt"/>
                  <a:ea typeface="Microsoft YaHei" charset="-122"/>
                  <a:cs typeface="Microsoft YaHei" charset="-122"/>
                </a:rPr>
                <a:t>账户</a:t>
              </a:r>
              <a:endParaRPr kumimoji="1" lang="en-US" altLang="zh-CN" sz="1400" b="1" dirty="0" smtClean="0">
                <a:latin typeface="+mj-lt"/>
                <a:ea typeface="Microsoft YaHei" charset="-122"/>
                <a:cs typeface="Microsoft YaHei" charset="-122"/>
              </a:endParaRPr>
            </a:p>
          </p:txBody>
        </p:sp>
        <p:sp>
          <p:nvSpPr>
            <p:cNvPr id="46" name="圆角矩形 10"/>
            <p:cNvSpPr/>
            <p:nvPr/>
          </p:nvSpPr>
          <p:spPr>
            <a:xfrm>
              <a:off x="9484916" y="4663032"/>
              <a:ext cx="955105" cy="48392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mj-lt"/>
                </a:rPr>
                <a:t>T</a:t>
              </a:r>
              <a:r>
                <a:rPr lang="en-US" altLang="zh-CN" sz="1400" b="1" dirty="0" smtClean="0">
                  <a:latin typeface="+mj-lt"/>
                </a:rPr>
                <a:t>aker</a:t>
              </a:r>
            </a:p>
            <a:p>
              <a:pPr algn="ctr"/>
              <a:r>
                <a:rPr kumimoji="1" lang="zh-CN" altLang="en-US" sz="1400" b="1" dirty="0" smtClean="0">
                  <a:latin typeface="+mj-lt"/>
                  <a:ea typeface="Microsoft YaHei" charset="-122"/>
                  <a:cs typeface="Microsoft YaHei" charset="-122"/>
                </a:rPr>
                <a:t>账户</a:t>
              </a:r>
              <a:endParaRPr kumimoji="1" lang="en-US" altLang="zh-CN" sz="1400" b="1" dirty="0" smtClean="0">
                <a:latin typeface="+mj-lt"/>
                <a:ea typeface="Microsoft YaHei" charset="-122"/>
                <a:cs typeface="Microsoft YaHei" charset="-122"/>
              </a:endParaRPr>
            </a:p>
          </p:txBody>
        </p:sp>
        <p:cxnSp>
          <p:nvCxnSpPr>
            <p:cNvPr id="48" name="Straight Arrow Connector 47"/>
            <p:cNvCxnSpPr>
              <a:endCxn id="42" idx="0"/>
            </p:cNvCxnSpPr>
            <p:nvPr/>
          </p:nvCxnSpPr>
          <p:spPr>
            <a:xfrm flipH="1">
              <a:off x="6571934" y="5146962"/>
              <a:ext cx="6666" cy="847896"/>
            </a:xfrm>
            <a:prstGeom prst="straightConnector1">
              <a:avLst/>
            </a:prstGeom>
            <a:ln>
              <a:solidFill>
                <a:schemeClr val="accent5"/>
              </a:solidFill>
              <a:tailEnd type="arrow" w="med" len="med"/>
            </a:ln>
          </p:spPr>
          <p:style>
            <a:lnRef idx="3">
              <a:schemeClr val="accent2"/>
            </a:lnRef>
            <a:fillRef idx="0">
              <a:schemeClr val="accent2"/>
            </a:fillRef>
            <a:effectRef idx="2">
              <a:schemeClr val="accent2"/>
            </a:effectRef>
            <a:fontRef idx="minor">
              <a:schemeClr val="tx1"/>
            </a:fontRef>
          </p:style>
        </p:cxnSp>
        <p:cxnSp>
          <p:nvCxnSpPr>
            <p:cNvPr id="49" name="Straight Arrow Connector 48"/>
            <p:cNvCxnSpPr>
              <a:endCxn id="43" idx="1"/>
            </p:cNvCxnSpPr>
            <p:nvPr/>
          </p:nvCxnSpPr>
          <p:spPr>
            <a:xfrm>
              <a:off x="8297331" y="5802157"/>
              <a:ext cx="1187585" cy="422630"/>
            </a:xfrm>
            <a:prstGeom prst="straightConnector1">
              <a:avLst/>
            </a:prstGeom>
            <a:ln>
              <a:solidFill>
                <a:schemeClr val="accent5"/>
              </a:solidFill>
              <a:tailEnd type="arrow" w="med" len="med"/>
            </a:ln>
          </p:spPr>
          <p:style>
            <a:lnRef idx="3">
              <a:schemeClr val="accent2"/>
            </a:lnRef>
            <a:fillRef idx="0">
              <a:schemeClr val="accent2"/>
            </a:fillRef>
            <a:effectRef idx="2">
              <a:schemeClr val="accent2"/>
            </a:effectRef>
            <a:fontRef idx="minor">
              <a:schemeClr val="tx1"/>
            </a:fontRef>
          </p:style>
        </p:cxnSp>
        <p:cxnSp>
          <p:nvCxnSpPr>
            <p:cNvPr id="50" name="Straight Arrow Connector 49"/>
            <p:cNvCxnSpPr>
              <a:stCxn id="41" idx="2"/>
              <a:endCxn id="42" idx="3"/>
            </p:cNvCxnSpPr>
            <p:nvPr/>
          </p:nvCxnSpPr>
          <p:spPr>
            <a:xfrm flipH="1">
              <a:off x="7049486" y="5802157"/>
              <a:ext cx="1222050" cy="434666"/>
            </a:xfrm>
            <a:prstGeom prst="straightConnector1">
              <a:avLst/>
            </a:prstGeom>
            <a:ln>
              <a:solidFill>
                <a:schemeClr val="accent5"/>
              </a:solidFill>
              <a:tailEnd type="arrow" w="med" len="med"/>
            </a:ln>
          </p:spPr>
          <p:style>
            <a:lnRef idx="3">
              <a:schemeClr val="accent2"/>
            </a:lnRef>
            <a:fillRef idx="0">
              <a:schemeClr val="accent2"/>
            </a:fillRef>
            <a:effectRef idx="2">
              <a:schemeClr val="accent2"/>
            </a:effectRef>
            <a:fontRef idx="minor">
              <a:schemeClr val="tx1"/>
            </a:fontRef>
          </p:style>
        </p:cxnSp>
        <p:cxnSp>
          <p:nvCxnSpPr>
            <p:cNvPr id="52" name="Straight Arrow Connector 51"/>
            <p:cNvCxnSpPr>
              <a:stCxn id="46" idx="2"/>
              <a:endCxn id="43" idx="0"/>
            </p:cNvCxnSpPr>
            <p:nvPr/>
          </p:nvCxnSpPr>
          <p:spPr>
            <a:xfrm>
              <a:off x="9962469" y="5146961"/>
              <a:ext cx="0" cy="835861"/>
            </a:xfrm>
            <a:prstGeom prst="straightConnector1">
              <a:avLst/>
            </a:prstGeom>
            <a:ln>
              <a:solidFill>
                <a:schemeClr val="accent5"/>
              </a:solidFill>
              <a:tailEnd type="arrow" w="med" len="med"/>
            </a:ln>
          </p:spPr>
          <p:style>
            <a:lnRef idx="3">
              <a:schemeClr val="accent2"/>
            </a:lnRef>
            <a:fillRef idx="0">
              <a:schemeClr val="accent2"/>
            </a:fillRef>
            <a:effectRef idx="2">
              <a:schemeClr val="accent2"/>
            </a:effectRef>
            <a:fontRef idx="minor">
              <a:schemeClr val="tx1"/>
            </a:fontRef>
          </p:style>
        </p:cxnSp>
        <p:cxnSp>
          <p:nvCxnSpPr>
            <p:cNvPr id="55" name="Straight Arrow Connector 54"/>
            <p:cNvCxnSpPr>
              <a:stCxn id="46" idx="2"/>
            </p:cNvCxnSpPr>
            <p:nvPr/>
          </p:nvCxnSpPr>
          <p:spPr>
            <a:xfrm flipH="1">
              <a:off x="8792236" y="5146961"/>
              <a:ext cx="1170233" cy="339439"/>
            </a:xfrm>
            <a:prstGeom prst="straightConnector1">
              <a:avLst/>
            </a:prstGeom>
            <a:ln>
              <a:solidFill>
                <a:schemeClr val="accent5"/>
              </a:solidFill>
              <a:tailEnd type="arrow" w="med" len="med"/>
            </a:ln>
          </p:spPr>
          <p:style>
            <a:lnRef idx="3">
              <a:schemeClr val="accent2"/>
            </a:lnRef>
            <a:fillRef idx="0">
              <a:schemeClr val="accent2"/>
            </a:fillRef>
            <a:effectRef idx="2">
              <a:schemeClr val="accent2"/>
            </a:effectRef>
            <a:fontRef idx="minor">
              <a:schemeClr val="tx1"/>
            </a:fontRef>
          </p:style>
        </p:cxnSp>
        <p:sp>
          <p:nvSpPr>
            <p:cNvPr id="59" name="TextBox 58"/>
            <p:cNvSpPr txBox="1"/>
            <p:nvPr/>
          </p:nvSpPr>
          <p:spPr>
            <a:xfrm>
              <a:off x="6571933" y="5344510"/>
              <a:ext cx="273367" cy="369332"/>
            </a:xfrm>
            <a:prstGeom prst="rect">
              <a:avLst/>
            </a:prstGeom>
            <a:noFill/>
          </p:spPr>
          <p:txBody>
            <a:bodyPr wrap="square" rtlCol="0">
              <a:spAutoFit/>
            </a:bodyPr>
            <a:lstStyle/>
            <a:p>
              <a:r>
                <a:rPr lang="en-US" altLang="zh-CN" smtClean="0"/>
                <a:t>1</a:t>
              </a:r>
              <a:endParaRPr lang="en-US" dirty="0"/>
            </a:p>
          </p:txBody>
        </p:sp>
        <p:sp>
          <p:nvSpPr>
            <p:cNvPr id="60" name="TextBox 59"/>
            <p:cNvSpPr txBox="1"/>
            <p:nvPr/>
          </p:nvSpPr>
          <p:spPr>
            <a:xfrm>
              <a:off x="5218697" y="1605169"/>
              <a:ext cx="273367" cy="369332"/>
            </a:xfrm>
            <a:prstGeom prst="rect">
              <a:avLst/>
            </a:prstGeom>
            <a:noFill/>
          </p:spPr>
          <p:txBody>
            <a:bodyPr wrap="square" rtlCol="0">
              <a:spAutoFit/>
            </a:bodyPr>
            <a:lstStyle/>
            <a:p>
              <a:r>
                <a:rPr lang="en-US" altLang="zh-CN" dirty="0"/>
                <a:t>2</a:t>
              </a:r>
              <a:endParaRPr lang="en-US" dirty="0"/>
            </a:p>
          </p:txBody>
        </p:sp>
        <p:sp>
          <p:nvSpPr>
            <p:cNvPr id="63" name="TextBox 62"/>
            <p:cNvSpPr txBox="1"/>
            <p:nvPr/>
          </p:nvSpPr>
          <p:spPr>
            <a:xfrm>
              <a:off x="9980876" y="5371563"/>
              <a:ext cx="301686" cy="369332"/>
            </a:xfrm>
            <a:prstGeom prst="rect">
              <a:avLst/>
            </a:prstGeom>
            <a:noFill/>
          </p:spPr>
          <p:txBody>
            <a:bodyPr wrap="none" rtlCol="0">
              <a:spAutoFit/>
            </a:bodyPr>
            <a:lstStyle/>
            <a:p>
              <a:r>
                <a:rPr lang="en-US" altLang="zh-CN" dirty="0"/>
                <a:t>5</a:t>
              </a:r>
              <a:endParaRPr lang="en-US" dirty="0"/>
            </a:p>
          </p:txBody>
        </p:sp>
        <p:sp>
          <p:nvSpPr>
            <p:cNvPr id="64" name="TextBox 63"/>
            <p:cNvSpPr txBox="1"/>
            <p:nvPr/>
          </p:nvSpPr>
          <p:spPr>
            <a:xfrm>
              <a:off x="9042649" y="4975178"/>
              <a:ext cx="301686" cy="369332"/>
            </a:xfrm>
            <a:prstGeom prst="rect">
              <a:avLst/>
            </a:prstGeom>
            <a:noFill/>
          </p:spPr>
          <p:txBody>
            <a:bodyPr wrap="none" rtlCol="0">
              <a:spAutoFit/>
            </a:bodyPr>
            <a:lstStyle/>
            <a:p>
              <a:r>
                <a:rPr lang="en-US" altLang="zh-CN" dirty="0" smtClean="0"/>
                <a:t>6</a:t>
              </a:r>
              <a:endParaRPr lang="en-US" dirty="0"/>
            </a:p>
          </p:txBody>
        </p:sp>
        <p:sp>
          <p:nvSpPr>
            <p:cNvPr id="65" name="TextBox 64"/>
            <p:cNvSpPr txBox="1"/>
            <p:nvPr/>
          </p:nvSpPr>
          <p:spPr>
            <a:xfrm>
              <a:off x="8128082" y="5791720"/>
              <a:ext cx="301686" cy="369332"/>
            </a:xfrm>
            <a:prstGeom prst="rect">
              <a:avLst/>
            </a:prstGeom>
            <a:noFill/>
          </p:spPr>
          <p:txBody>
            <a:bodyPr wrap="none" rtlCol="0">
              <a:spAutoFit/>
            </a:bodyPr>
            <a:lstStyle/>
            <a:p>
              <a:r>
                <a:rPr lang="en-US" altLang="zh-CN" dirty="0"/>
                <a:t>7</a:t>
              </a:r>
              <a:endParaRPr lang="en-US" dirty="0"/>
            </a:p>
          </p:txBody>
        </p:sp>
      </p:grpSp>
      <p:sp>
        <p:nvSpPr>
          <p:cNvPr id="67" name="内容占位符 2"/>
          <p:cNvSpPr txBox="1">
            <a:spLocks/>
          </p:cNvSpPr>
          <p:nvPr/>
        </p:nvSpPr>
        <p:spPr>
          <a:xfrm>
            <a:off x="214893" y="1617133"/>
            <a:ext cx="5114772" cy="43518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marL="342900" indent="-342900" algn="l">
              <a:buFont typeface="+mj-lt"/>
              <a:buAutoNum type="arabicPeriod"/>
            </a:pPr>
            <a:r>
              <a:rPr lang="en-US" altLang="zh-CN" sz="1600" i="1" dirty="0" smtClean="0">
                <a:latin typeface="+mn-ea"/>
                <a:cs typeface="Microsoft YaHei" charset="-122"/>
              </a:rPr>
              <a:t>Maker</a:t>
            </a:r>
            <a:r>
              <a:rPr lang="zh-CN" altLang="en-US" sz="1600" i="1" dirty="0" smtClean="0">
                <a:latin typeface="+mn-ea"/>
                <a:cs typeface="Microsoft YaHei" charset="-122"/>
              </a:rPr>
              <a:t>授权</a:t>
            </a:r>
            <a:r>
              <a:rPr lang="en-US" altLang="zh-CN" sz="1600" i="1" dirty="0" smtClean="0">
                <a:latin typeface="+mn-ea"/>
                <a:cs typeface="Microsoft YaHei" charset="-122"/>
              </a:rPr>
              <a:t>DEX</a:t>
            </a:r>
            <a:r>
              <a:rPr lang="zh-CN" altLang="en-US" sz="1600" i="1" dirty="0" smtClean="0">
                <a:latin typeface="+mn-ea"/>
                <a:cs typeface="Microsoft YaHei" charset="-122"/>
              </a:rPr>
              <a:t>合约转移</a:t>
            </a:r>
            <a:r>
              <a:rPr lang="zh-CN" altLang="en-US" sz="1600" i="1" dirty="0">
                <a:latin typeface="+mn-ea"/>
                <a:cs typeface="Microsoft YaHei" charset="-122"/>
              </a:rPr>
              <a:t>一定数量的</a:t>
            </a:r>
            <a:r>
              <a:rPr lang="en-US" altLang="zh-CN" sz="1600" i="1" dirty="0" smtClean="0">
                <a:latin typeface="+mn-ea"/>
                <a:cs typeface="Microsoft YaHei" charset="-122"/>
              </a:rPr>
              <a:t>Token</a:t>
            </a:r>
            <a:r>
              <a:rPr lang="zh-CN" altLang="en-US" sz="1600" i="1" dirty="0" smtClean="0">
                <a:latin typeface="+mn-ea"/>
                <a:cs typeface="Microsoft YaHei" charset="-122"/>
              </a:rPr>
              <a:t> </a:t>
            </a:r>
            <a:r>
              <a:rPr lang="en-US" altLang="zh-CN" sz="1600" i="1" dirty="0" smtClean="0">
                <a:latin typeface="+mn-ea"/>
                <a:cs typeface="Microsoft YaHei" charset="-122"/>
              </a:rPr>
              <a:t>A</a:t>
            </a:r>
          </a:p>
          <a:p>
            <a:pPr marL="342900" indent="-342900" algn="l">
              <a:buFont typeface="+mj-lt"/>
              <a:buAutoNum type="arabicPeriod"/>
            </a:pPr>
            <a:r>
              <a:rPr lang="en-US" altLang="zh-CN" sz="1600" i="1" dirty="0" smtClean="0">
                <a:latin typeface="+mn-ea"/>
                <a:cs typeface="Microsoft YaHei" charset="-122"/>
              </a:rPr>
              <a:t>Maker</a:t>
            </a:r>
            <a:r>
              <a:rPr lang="zh-CN" altLang="en-US" sz="1600" i="1" dirty="0" smtClean="0">
                <a:latin typeface="+mn-ea"/>
                <a:cs typeface="Microsoft YaHei" charset="-122"/>
              </a:rPr>
              <a:t>创建一笔订单</a:t>
            </a:r>
            <a:r>
              <a:rPr lang="en-US" altLang="zh-CN" sz="1600" i="1" dirty="0" smtClean="0">
                <a:latin typeface="+mn-ea"/>
                <a:cs typeface="Microsoft YaHei" charset="-122"/>
              </a:rPr>
              <a:t>(A-&gt;B)</a:t>
            </a:r>
            <a:r>
              <a:rPr lang="zh-CN" altLang="en-US" sz="1600" i="1" dirty="0" smtClean="0">
                <a:latin typeface="+mn-ea"/>
                <a:cs typeface="Microsoft YaHei" charset="-122"/>
              </a:rPr>
              <a:t>，指定汇率和过期时间，并使用私钥签名</a:t>
            </a:r>
            <a:endParaRPr lang="en-US" altLang="zh-CN" sz="1600" i="1" dirty="0" smtClean="0">
              <a:latin typeface="+mn-ea"/>
              <a:cs typeface="Microsoft YaHei" charset="-122"/>
            </a:endParaRPr>
          </a:p>
          <a:p>
            <a:pPr marL="342900" indent="-342900" algn="l">
              <a:buFont typeface="+mj-lt"/>
              <a:buAutoNum type="arabicPeriod"/>
            </a:pPr>
            <a:r>
              <a:rPr lang="en-US" altLang="zh-CN" sz="1600" i="1" dirty="0" smtClean="0">
                <a:latin typeface="+mn-ea"/>
                <a:cs typeface="Microsoft YaHei" charset="-122"/>
              </a:rPr>
              <a:t>Maker</a:t>
            </a:r>
            <a:r>
              <a:rPr lang="zh-CN" altLang="en-US" sz="1600" i="1" dirty="0" smtClean="0">
                <a:latin typeface="+mn-ea"/>
                <a:cs typeface="Microsoft YaHei" charset="-122"/>
              </a:rPr>
              <a:t>挑选一个</a:t>
            </a:r>
            <a:r>
              <a:rPr lang="en-US" altLang="zh-CN" sz="1600" i="1" dirty="0" err="1" smtClean="0">
                <a:latin typeface="+mn-ea"/>
                <a:cs typeface="Microsoft YaHei" charset="-122"/>
              </a:rPr>
              <a:t>Relayer</a:t>
            </a:r>
            <a:r>
              <a:rPr lang="zh-CN" altLang="en-US" sz="1600" i="1" dirty="0" smtClean="0">
                <a:latin typeface="+mn-ea"/>
                <a:cs typeface="Microsoft YaHei" charset="-122"/>
              </a:rPr>
              <a:t>提交该订单</a:t>
            </a:r>
            <a:r>
              <a:rPr lang="en-US" altLang="zh-CN" sz="1600" i="1" dirty="0" smtClean="0">
                <a:latin typeface="+mn-ea"/>
                <a:cs typeface="Microsoft YaHei" charset="-122"/>
              </a:rPr>
              <a:t>(</a:t>
            </a:r>
            <a:r>
              <a:rPr lang="zh-CN" altLang="en-US" sz="1600" i="1" dirty="0" smtClean="0">
                <a:latin typeface="+mn-ea"/>
                <a:cs typeface="Microsoft YaHei" charset="-122"/>
              </a:rPr>
              <a:t>或修改已有订单</a:t>
            </a:r>
            <a:r>
              <a:rPr lang="en-US" altLang="zh-CN" sz="1600" i="1" dirty="0" smtClean="0">
                <a:latin typeface="+mn-ea"/>
                <a:cs typeface="Microsoft YaHei" charset="-122"/>
              </a:rPr>
              <a:t>)</a:t>
            </a:r>
          </a:p>
          <a:p>
            <a:pPr marL="800100" lvl="1" indent="-342900" algn="l">
              <a:buFont typeface="+mj-lt"/>
              <a:buAutoNum type="arabicPeriod"/>
            </a:pPr>
            <a:r>
              <a:rPr lang="zh-CN" altLang="en-US" sz="1200" i="1" dirty="0" smtClean="0">
                <a:latin typeface="+mn-ea"/>
                <a:cs typeface="Microsoft YaHei" charset="-122"/>
              </a:rPr>
              <a:t>手续费</a:t>
            </a:r>
            <a:endParaRPr lang="en-US" altLang="zh-CN" sz="1200" i="1" dirty="0" smtClean="0">
              <a:latin typeface="+mn-ea"/>
              <a:cs typeface="Microsoft YaHei" charset="-122"/>
            </a:endParaRPr>
          </a:p>
          <a:p>
            <a:pPr marL="800100" lvl="1" indent="-342900" algn="l">
              <a:buFont typeface="+mj-lt"/>
              <a:buAutoNum type="arabicPeriod"/>
            </a:pPr>
            <a:r>
              <a:rPr lang="zh-CN" altLang="en-US" sz="1200" i="1" dirty="0" smtClean="0">
                <a:latin typeface="+mn-ea"/>
                <a:cs typeface="Microsoft YaHei" charset="-122"/>
              </a:rPr>
              <a:t>订单深度</a:t>
            </a:r>
            <a:endParaRPr lang="en-US" altLang="zh-CN" sz="1200" i="1" dirty="0" smtClean="0">
              <a:latin typeface="+mn-ea"/>
              <a:cs typeface="Microsoft YaHei" charset="-122"/>
            </a:endParaRPr>
          </a:p>
          <a:p>
            <a:pPr marL="800100" lvl="1" indent="-342900" algn="l">
              <a:buFont typeface="+mj-lt"/>
              <a:buAutoNum type="arabicPeriod"/>
            </a:pPr>
            <a:r>
              <a:rPr lang="zh-CN" altLang="en-US" sz="1200" i="1" dirty="0" smtClean="0">
                <a:latin typeface="+mn-ea"/>
                <a:cs typeface="Microsoft YaHei" charset="-122"/>
              </a:rPr>
              <a:t>体验</a:t>
            </a:r>
            <a:endParaRPr lang="en-US" altLang="zh-CN" sz="1200" i="1" dirty="0" smtClean="0">
              <a:latin typeface="+mn-ea"/>
              <a:cs typeface="Microsoft YaHei" charset="-122"/>
            </a:endParaRPr>
          </a:p>
          <a:p>
            <a:pPr marL="342900" indent="-342900" algn="l">
              <a:buFont typeface="+mj-lt"/>
              <a:buAutoNum type="arabicPeriod"/>
            </a:pPr>
            <a:r>
              <a:rPr lang="en-US" altLang="zh-CN" sz="1600" i="1" dirty="0" smtClean="0">
                <a:latin typeface="+mn-ea"/>
                <a:cs typeface="Microsoft YaHei" charset="-122"/>
              </a:rPr>
              <a:t>Taker</a:t>
            </a:r>
            <a:r>
              <a:rPr lang="zh-CN" altLang="en-US" sz="1600" i="1" dirty="0" smtClean="0">
                <a:latin typeface="+mn-ea"/>
                <a:cs typeface="Microsoft YaHei" charset="-122"/>
              </a:rPr>
              <a:t>获取订单信息，选择价格合适的订单</a:t>
            </a:r>
            <a:endParaRPr lang="en-US" altLang="zh-CN" sz="1600" i="1" dirty="0" smtClean="0">
              <a:latin typeface="+mn-ea"/>
              <a:cs typeface="Microsoft YaHei" charset="-122"/>
            </a:endParaRPr>
          </a:p>
          <a:p>
            <a:pPr marL="342900" indent="-342900" algn="l">
              <a:buFont typeface="+mj-lt"/>
              <a:buAutoNum type="arabicPeriod"/>
            </a:pPr>
            <a:r>
              <a:rPr lang="en-US" altLang="zh-CN" sz="1600" i="1" dirty="0" smtClean="0">
                <a:latin typeface="+mn-ea"/>
                <a:cs typeface="Microsoft YaHei" charset="-122"/>
              </a:rPr>
              <a:t>Taker</a:t>
            </a:r>
            <a:r>
              <a:rPr lang="zh-CN" altLang="en-US" sz="1600" i="1" dirty="0" smtClean="0">
                <a:latin typeface="+mn-ea"/>
                <a:cs typeface="Microsoft YaHei" charset="-122"/>
              </a:rPr>
              <a:t>授权</a:t>
            </a:r>
            <a:r>
              <a:rPr lang="en-US" altLang="zh-CN" sz="1600" i="1" dirty="0" smtClean="0">
                <a:latin typeface="+mn-ea"/>
                <a:cs typeface="Microsoft YaHei" charset="-122"/>
              </a:rPr>
              <a:t>DEX</a:t>
            </a:r>
            <a:r>
              <a:rPr lang="zh-CN" altLang="en-US" sz="1600" i="1" dirty="0" smtClean="0">
                <a:latin typeface="+mn-ea"/>
                <a:cs typeface="Microsoft YaHei" charset="-122"/>
              </a:rPr>
              <a:t>合约转移一定数量的</a:t>
            </a:r>
            <a:r>
              <a:rPr lang="en-US" altLang="zh-CN" sz="1600" i="1" dirty="0" smtClean="0">
                <a:latin typeface="+mn-ea"/>
                <a:cs typeface="Microsoft YaHei" charset="-122"/>
              </a:rPr>
              <a:t>Token</a:t>
            </a:r>
            <a:r>
              <a:rPr lang="zh-CN" altLang="en-US" sz="1600" i="1" dirty="0" smtClean="0">
                <a:latin typeface="+mn-ea"/>
                <a:cs typeface="Microsoft YaHei" charset="-122"/>
              </a:rPr>
              <a:t> </a:t>
            </a:r>
            <a:r>
              <a:rPr lang="en-US" altLang="zh-CN" sz="1600" i="1" dirty="0" smtClean="0">
                <a:latin typeface="+mn-ea"/>
                <a:cs typeface="Microsoft YaHei" charset="-122"/>
              </a:rPr>
              <a:t>B</a:t>
            </a:r>
          </a:p>
          <a:p>
            <a:pPr marL="342900" indent="-342900" algn="l">
              <a:buFont typeface="+mj-lt"/>
              <a:buAutoNum type="arabicPeriod"/>
            </a:pPr>
            <a:r>
              <a:rPr lang="en-US" altLang="zh-CN" sz="1600" i="1" dirty="0" smtClean="0">
                <a:latin typeface="+mn-ea"/>
                <a:cs typeface="Microsoft YaHei" charset="-122"/>
              </a:rPr>
              <a:t>Taker</a:t>
            </a:r>
            <a:r>
              <a:rPr lang="zh-CN" altLang="en-US" sz="1600" i="1" dirty="0" smtClean="0">
                <a:latin typeface="+mn-ea"/>
                <a:cs typeface="Microsoft YaHei" charset="-122"/>
              </a:rPr>
              <a:t>提交</a:t>
            </a:r>
            <a:r>
              <a:rPr lang="en-US" altLang="zh-CN" sz="1600" i="1" dirty="0" smtClean="0">
                <a:latin typeface="+mn-ea"/>
                <a:cs typeface="Microsoft YaHei" charset="-122"/>
              </a:rPr>
              <a:t>Maker</a:t>
            </a:r>
            <a:r>
              <a:rPr lang="zh-CN" altLang="en-US" sz="1600" i="1" dirty="0" smtClean="0">
                <a:latin typeface="+mn-ea"/>
                <a:cs typeface="Microsoft YaHei" charset="-122"/>
              </a:rPr>
              <a:t>签名的订单给合约</a:t>
            </a:r>
            <a:r>
              <a:rPr lang="en-US" altLang="zh-CN" sz="1600" i="1" dirty="0" smtClean="0">
                <a:latin typeface="+mn-ea"/>
                <a:cs typeface="Microsoft YaHei" charset="-122"/>
              </a:rPr>
              <a:t>DEX</a:t>
            </a:r>
            <a:r>
              <a:rPr lang="zh-CN" altLang="en-US" sz="1600" i="1" dirty="0" smtClean="0">
                <a:latin typeface="+mn-ea"/>
                <a:cs typeface="Microsoft YaHei" charset="-122"/>
              </a:rPr>
              <a:t>，指定交易的金额，</a:t>
            </a:r>
            <a:r>
              <a:rPr lang="zh-CN" altLang="en-US" sz="1600" i="1" dirty="0">
                <a:latin typeface="+mn-ea"/>
                <a:cs typeface="Microsoft YaHei" charset="-122"/>
              </a:rPr>
              <a:t>并签名</a:t>
            </a:r>
            <a:endParaRPr lang="en-US" altLang="zh-CN" sz="1600" i="1" dirty="0" smtClean="0">
              <a:latin typeface="+mn-ea"/>
              <a:cs typeface="Microsoft YaHei" charset="-122"/>
            </a:endParaRPr>
          </a:p>
          <a:p>
            <a:pPr marL="342900" indent="-342900" algn="l">
              <a:buFont typeface="+mj-lt"/>
              <a:buAutoNum type="arabicPeriod"/>
            </a:pPr>
            <a:r>
              <a:rPr lang="en-US" altLang="zh-CN" sz="1600" i="1" dirty="0" smtClean="0">
                <a:latin typeface="+mn-ea"/>
                <a:cs typeface="Microsoft YaHei" charset="-122"/>
              </a:rPr>
              <a:t>DEX</a:t>
            </a:r>
            <a:r>
              <a:rPr lang="zh-CN" altLang="en-US" sz="1600" i="1" dirty="0" smtClean="0">
                <a:latin typeface="+mn-ea"/>
                <a:cs typeface="Microsoft YaHei" charset="-122"/>
              </a:rPr>
              <a:t>合约校验订单签名，是否过期，验证通过则完成代币转移</a:t>
            </a:r>
            <a:endParaRPr lang="en-US" altLang="zh-CN" sz="1600" i="1" dirty="0" smtClean="0">
              <a:latin typeface="+mn-ea"/>
              <a:cs typeface="Microsoft YaHei" charset="-122"/>
            </a:endParaRPr>
          </a:p>
          <a:p>
            <a:pPr marL="800100" lvl="1" indent="-342900" algn="l">
              <a:buFont typeface="+mj-lt"/>
              <a:buAutoNum type="arabicPeriod"/>
            </a:pPr>
            <a:r>
              <a:rPr lang="en-US" altLang="zh-CN" sz="1600" i="1" dirty="0" smtClean="0">
                <a:latin typeface="+mn-ea"/>
                <a:cs typeface="Microsoft YaHei" charset="-122"/>
              </a:rPr>
              <a:t>A-&gt;Taker</a:t>
            </a:r>
          </a:p>
          <a:p>
            <a:pPr marL="800100" lvl="1" indent="-342900" algn="l">
              <a:buFont typeface="+mj-lt"/>
              <a:buAutoNum type="arabicPeriod"/>
            </a:pPr>
            <a:r>
              <a:rPr lang="en-US" altLang="zh-CN" sz="1600" i="1" dirty="0" smtClean="0">
                <a:latin typeface="+mn-ea"/>
                <a:cs typeface="Microsoft YaHei" charset="-122"/>
              </a:rPr>
              <a:t>B-&gt;Maker</a:t>
            </a:r>
            <a:endParaRPr lang="zh-CN" altLang="en-US" sz="1600" i="1" dirty="0">
              <a:latin typeface="+mn-ea"/>
              <a:cs typeface="Microsoft YaHei" charset="-122"/>
            </a:endParaRPr>
          </a:p>
        </p:txBody>
      </p:sp>
    </p:spTree>
    <p:extLst>
      <p:ext uri="{BB962C8B-B14F-4D97-AF65-F5344CB8AC3E}">
        <p14:creationId xmlns:p14="http://schemas.microsoft.com/office/powerpoint/2010/main" val="14688552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Ink 1"/>
          <p:cNvPicPr>
            <a:picLocks noChangeAspect="1"/>
          </p:cNvPicPr>
          <p:nvPr/>
        </p:nvPicPr>
        <p:blipFill>
          <a:blip r:embed="rId3"/>
          <a:stretch>
            <a:fillRect/>
          </a:stretch>
        </p:blipFill>
        <p:spPr>
          <a:xfrm>
            <a:off x="2254251" y="711200"/>
            <a:ext cx="25400" cy="25400"/>
          </a:xfrm>
          <a:prstGeom prst="rect">
            <a:avLst/>
          </a:prstGeom>
          <a:noFill/>
          <a:ln w="9525">
            <a:noFill/>
          </a:ln>
        </p:spPr>
      </p:pic>
      <p:sp>
        <p:nvSpPr>
          <p:cNvPr id="9" name="Rectangle 8"/>
          <p:cNvSpPr/>
          <p:nvPr/>
        </p:nvSpPr>
        <p:spPr>
          <a:xfrm>
            <a:off x="0" y="0"/>
            <a:ext cx="12192000" cy="889000"/>
          </a:xfrm>
          <a:prstGeom prst="rect">
            <a:avLst/>
          </a:prstGeom>
          <a:ln>
            <a:noFill/>
          </a:ln>
        </p:spPr>
        <p:style>
          <a:lnRef idx="1">
            <a:schemeClr val="accent1"/>
          </a:lnRef>
          <a:fillRef idx="3">
            <a:schemeClr val="accent1"/>
          </a:fillRef>
          <a:effectRef idx="2">
            <a:schemeClr val="accent1"/>
          </a:effectRef>
          <a:fontRef idx="minor">
            <a:schemeClr val="lt1"/>
          </a:fontRef>
        </p:style>
        <p:txBody>
          <a:bodyPr anchor="ctr"/>
          <a:lstStyle/>
          <a:p>
            <a:pPr marL="285750" lvl="0" fontAlgn="base">
              <a:spcBef>
                <a:spcPct val="0"/>
              </a:spcBef>
              <a:spcAft>
                <a:spcPct val="0"/>
              </a:spcAft>
              <a:defRPr/>
            </a:pPr>
            <a:r>
              <a:rPr lang="en-US" altLang="zh-CN" sz="3735" dirty="0" err="1"/>
              <a:t>U</a:t>
            </a:r>
            <a:r>
              <a:rPr lang="en-US" altLang="zh-CN" sz="3735" dirty="0" err="1" smtClean="0"/>
              <a:t>niswap</a:t>
            </a:r>
            <a:endParaRPr kumimoji="0" lang="en-US" altLang="zh-CN" sz="3735" b="0" i="0" u="none" strike="noStrike" kern="1200" cap="none" spc="0" normalizeH="0" baseline="0" noProof="0" dirty="0">
              <a:ln>
                <a:noFill/>
              </a:ln>
              <a:solidFill>
                <a:schemeClr val="lt1"/>
              </a:solidFill>
              <a:effectLst/>
              <a:uLnTx/>
              <a:uFillTx/>
              <a:latin typeface="+mn-lt"/>
              <a:ea typeface="+mn-ea"/>
              <a:cs typeface="+mn-cs"/>
            </a:endParaRPr>
          </a:p>
        </p:txBody>
      </p:sp>
      <p:sp>
        <p:nvSpPr>
          <p:cNvPr id="39940" name="AutoShape 2" descr="Micropayment Channel Example"/>
          <p:cNvSpPr>
            <a:spLocks noChangeAspect="1"/>
          </p:cNvSpPr>
          <p:nvPr/>
        </p:nvSpPr>
        <p:spPr>
          <a:xfrm>
            <a:off x="207433" y="-192616"/>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1" name="AutoShape 4" descr="Micropayment Channel Example"/>
          <p:cNvSpPr>
            <a:spLocks noChangeAspect="1"/>
          </p:cNvSpPr>
          <p:nvPr/>
        </p:nvSpPr>
        <p:spPr>
          <a:xfrm>
            <a:off x="410633" y="10584"/>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40" name="TextBox 3"/>
          <p:cNvSpPr txBox="1"/>
          <p:nvPr/>
        </p:nvSpPr>
        <p:spPr>
          <a:xfrm>
            <a:off x="351809" y="5164494"/>
            <a:ext cx="5027295" cy="15696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eaLnBrk="1" hangingPunct="1">
              <a:lnSpc>
                <a:spcPct val="200000"/>
              </a:lnSpc>
              <a:spcBef>
                <a:spcPct val="0"/>
              </a:spcBef>
              <a:buFont typeface="+mj-lt"/>
              <a:buAutoNum type="arabicPeriod"/>
            </a:pPr>
            <a:r>
              <a:rPr lang="zh-CN" altLang="en-US" sz="1600" dirty="0" smtClean="0">
                <a:solidFill>
                  <a:schemeClr val="accent2"/>
                </a:solidFill>
              </a:rPr>
              <a:t>第一次存入汇率如何决定</a:t>
            </a:r>
            <a:endParaRPr lang="en-US" altLang="zh-CN" sz="1600" dirty="0" smtClean="0">
              <a:solidFill>
                <a:schemeClr val="accent2"/>
              </a:solidFill>
            </a:endParaRPr>
          </a:p>
          <a:p>
            <a:pPr lvl="0" eaLnBrk="1" hangingPunct="1">
              <a:lnSpc>
                <a:spcPct val="200000"/>
              </a:lnSpc>
              <a:spcBef>
                <a:spcPct val="0"/>
              </a:spcBef>
              <a:buFont typeface="+mj-lt"/>
              <a:buAutoNum type="arabicPeriod"/>
            </a:pPr>
            <a:r>
              <a:rPr lang="zh-CN" altLang="en-US" sz="1600" i="1" dirty="0" smtClean="0">
                <a:solidFill>
                  <a:schemeClr val="accent2"/>
                </a:solidFill>
                <a:latin typeface="Arial" panose="020B0604020202090204" pitchFamily="34" charset="0"/>
                <a:ea typeface="SimSun" pitchFamily="2" charset="-122"/>
                <a:sym typeface="+mn-ea"/>
              </a:rPr>
              <a:t>流动性提供者是否可以把充值的原币提取</a:t>
            </a:r>
            <a:endParaRPr lang="en-US" altLang="zh-CN" sz="1600" i="1" dirty="0" smtClean="0">
              <a:solidFill>
                <a:schemeClr val="accent2"/>
              </a:solidFill>
              <a:latin typeface="Arial" panose="020B0604020202090204" pitchFamily="34" charset="0"/>
              <a:ea typeface="SimSun" pitchFamily="2" charset="-122"/>
              <a:sym typeface="+mn-ea"/>
            </a:endParaRPr>
          </a:p>
          <a:p>
            <a:pPr lvl="0" eaLnBrk="1" hangingPunct="1">
              <a:lnSpc>
                <a:spcPct val="200000"/>
              </a:lnSpc>
              <a:spcBef>
                <a:spcPct val="0"/>
              </a:spcBef>
              <a:buFont typeface="+mj-lt"/>
              <a:buAutoNum type="arabicPeriod"/>
            </a:pPr>
            <a:r>
              <a:rPr lang="zh-CN" altLang="en-US" sz="1600" i="1" dirty="0" smtClean="0">
                <a:solidFill>
                  <a:schemeClr val="accent2"/>
                </a:solidFill>
                <a:latin typeface="Arial" panose="020B0604020202090204" pitchFamily="34" charset="0"/>
                <a:ea typeface="SimSun" pitchFamily="2" charset="-122"/>
                <a:sym typeface="+mn-ea"/>
              </a:rPr>
              <a:t>场外币价变化，</a:t>
            </a:r>
            <a:r>
              <a:rPr lang="en-US" altLang="zh-CN" sz="1600" i="1" dirty="0" err="1" smtClean="0">
                <a:solidFill>
                  <a:schemeClr val="accent2"/>
                </a:solidFill>
                <a:latin typeface="Arial" panose="020B0604020202090204" pitchFamily="34" charset="0"/>
                <a:ea typeface="SimSun" pitchFamily="2" charset="-122"/>
                <a:sym typeface="+mn-ea"/>
              </a:rPr>
              <a:t>uniswap</a:t>
            </a:r>
            <a:r>
              <a:rPr lang="zh-CN" altLang="en-US" sz="1600" i="1" dirty="0" smtClean="0">
                <a:solidFill>
                  <a:schemeClr val="accent2"/>
                </a:solidFill>
                <a:latin typeface="Arial" panose="020B0604020202090204" pitchFamily="34" charset="0"/>
                <a:ea typeface="SimSun" pitchFamily="2" charset="-122"/>
                <a:sym typeface="+mn-ea"/>
              </a:rPr>
              <a:t>的汇率如何变化</a:t>
            </a:r>
            <a:endParaRPr lang="en-US" altLang="en-US" sz="1600" i="1" dirty="0">
              <a:solidFill>
                <a:schemeClr val="accent2"/>
              </a:solidFill>
              <a:latin typeface="Arial" panose="020B0604020202090204" pitchFamily="34" charset="0"/>
              <a:ea typeface="SimSun" pitchFamily="2" charset="-122"/>
              <a:sym typeface="+mn-ea"/>
            </a:endParaRPr>
          </a:p>
        </p:txBody>
      </p:sp>
      <p:grpSp>
        <p:nvGrpSpPr>
          <p:cNvPr id="20" name="Group 19"/>
          <p:cNvGrpSpPr/>
          <p:nvPr/>
        </p:nvGrpSpPr>
        <p:grpSpPr>
          <a:xfrm>
            <a:off x="5880100" y="3251773"/>
            <a:ext cx="5397500" cy="3161723"/>
            <a:chOff x="5410200" y="3200973"/>
            <a:chExt cx="5397500" cy="3161723"/>
          </a:xfrm>
        </p:grpSpPr>
        <p:grpSp>
          <p:nvGrpSpPr>
            <p:cNvPr id="5" name="Group 4"/>
            <p:cNvGrpSpPr/>
            <p:nvPr/>
          </p:nvGrpSpPr>
          <p:grpSpPr>
            <a:xfrm>
              <a:off x="5410200" y="3200973"/>
              <a:ext cx="5397500" cy="3161723"/>
              <a:chOff x="9013213" y="1960277"/>
              <a:chExt cx="2857253" cy="3680973"/>
            </a:xfrm>
          </p:grpSpPr>
          <p:sp>
            <p:nvSpPr>
              <p:cNvPr id="41" name="圆角矩形 10"/>
              <p:cNvSpPr/>
              <p:nvPr/>
            </p:nvSpPr>
            <p:spPr>
              <a:xfrm>
                <a:off x="9013213" y="1960277"/>
                <a:ext cx="2857253" cy="368097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r>
                  <a:rPr kumimoji="1" lang="en-US" altLang="zh-CN" sz="1600" dirty="0" err="1" smtClean="0">
                    <a:solidFill>
                      <a:schemeClr val="bg1"/>
                    </a:solidFill>
                    <a:latin typeface="Microsoft YaHei" charset="-122"/>
                    <a:ea typeface="Microsoft YaHei" charset="-122"/>
                    <a:cs typeface="Microsoft YaHei" charset="-122"/>
                  </a:rPr>
                  <a:t>Ethereum</a:t>
                </a:r>
                <a:r>
                  <a:rPr kumimoji="1" lang="zh-CN" altLang="en-US" sz="1600" dirty="0" smtClean="0">
                    <a:solidFill>
                      <a:schemeClr val="bg1"/>
                    </a:solidFill>
                    <a:latin typeface="Microsoft YaHei" charset="-122"/>
                    <a:ea typeface="Microsoft YaHei" charset="-122"/>
                    <a:cs typeface="Microsoft YaHei" charset="-122"/>
                  </a:rPr>
                  <a:t> </a:t>
                </a:r>
                <a:r>
                  <a:rPr kumimoji="1" lang="en-US" altLang="zh-CN" sz="1600" dirty="0" err="1" smtClean="0">
                    <a:solidFill>
                      <a:schemeClr val="bg1"/>
                    </a:solidFill>
                    <a:latin typeface="Microsoft YaHei" charset="-122"/>
                    <a:ea typeface="Microsoft YaHei" charset="-122"/>
                    <a:cs typeface="Microsoft YaHei" charset="-122"/>
                  </a:rPr>
                  <a:t>Blockchain</a:t>
                </a: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p:txBody>
          </p:sp>
          <p:sp>
            <p:nvSpPr>
              <p:cNvPr id="42" name="圆角矩形 10"/>
              <p:cNvSpPr/>
              <p:nvPr/>
            </p:nvSpPr>
            <p:spPr>
              <a:xfrm>
                <a:off x="10652982" y="2687641"/>
                <a:ext cx="1049489" cy="2137528"/>
              </a:xfrm>
              <a:prstGeom prst="roundRect">
                <a:avLst>
                  <a:gd name="adj" fmla="val 21834"/>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bg1"/>
                    </a:solidFill>
                  </a:rPr>
                  <a:t>OKB/ETH</a:t>
                </a:r>
              </a:p>
              <a:p>
                <a:pPr algn="ctr"/>
                <a:r>
                  <a:rPr lang="en-US" altLang="zh-CN" sz="1600" dirty="0" smtClean="0">
                    <a:solidFill>
                      <a:schemeClr val="bg1"/>
                    </a:solidFill>
                  </a:rPr>
                  <a:t>Exchange</a:t>
                </a:r>
                <a:r>
                  <a:rPr lang="zh-CN" altLang="en-US" sz="1600" dirty="0" smtClean="0">
                    <a:solidFill>
                      <a:schemeClr val="bg1"/>
                    </a:solidFill>
                  </a:rPr>
                  <a:t> </a:t>
                </a:r>
                <a:endParaRPr lang="en-US" altLang="zh-CN" sz="1600" dirty="0" smtClean="0">
                  <a:solidFill>
                    <a:schemeClr val="bg1"/>
                  </a:solidFill>
                </a:endParaRPr>
              </a:p>
              <a:p>
                <a:pPr algn="ctr"/>
                <a:r>
                  <a:rPr lang="zh-CN" altLang="en-US" sz="1600" dirty="0" smtClean="0">
                    <a:solidFill>
                      <a:schemeClr val="bg1"/>
                    </a:solidFill>
                  </a:rPr>
                  <a:t>智能合约</a:t>
                </a: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p:txBody>
          </p:sp>
          <p:sp>
            <p:nvSpPr>
              <p:cNvPr id="44" name="圆角矩形 10"/>
              <p:cNvSpPr/>
              <p:nvPr/>
            </p:nvSpPr>
            <p:spPr>
              <a:xfrm>
                <a:off x="10902085" y="3868215"/>
                <a:ext cx="587496" cy="84025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smtClean="0">
                    <a:solidFill>
                      <a:schemeClr val="bg1"/>
                    </a:solidFill>
                    <a:latin typeface="Microsoft YaHei" charset="-122"/>
                    <a:ea typeface="Microsoft YaHei" charset="-122"/>
                    <a:cs typeface="Microsoft YaHei" charset="-122"/>
                  </a:rPr>
                  <a:t>资金池</a:t>
                </a:r>
                <a:endParaRPr kumimoji="1" lang="en-US" altLang="zh-CN" sz="1600" dirty="0" smtClean="0">
                  <a:solidFill>
                    <a:schemeClr val="bg1"/>
                  </a:solidFill>
                  <a:latin typeface="Microsoft YaHei" charset="-122"/>
                  <a:ea typeface="Microsoft YaHei" charset="-122"/>
                  <a:cs typeface="Microsoft YaHei" charset="-122"/>
                </a:endParaRPr>
              </a:p>
            </p:txBody>
          </p:sp>
        </p:grpSp>
        <p:sp>
          <p:nvSpPr>
            <p:cNvPr id="50" name="圆角矩形 10"/>
            <p:cNvSpPr/>
            <p:nvPr/>
          </p:nvSpPr>
          <p:spPr>
            <a:xfrm>
              <a:off x="5787817" y="3863833"/>
              <a:ext cx="1400383" cy="771667"/>
            </a:xfrm>
            <a:prstGeom prst="roundRect">
              <a:avLst>
                <a:gd name="adj" fmla="val 21834"/>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bg1"/>
                </a:solidFill>
              </a:endParaRPr>
            </a:p>
            <a:p>
              <a:pPr algn="ctr"/>
              <a:r>
                <a:rPr lang="en-US" altLang="zh-CN" sz="1600" dirty="0" smtClean="0">
                  <a:solidFill>
                    <a:schemeClr val="bg1"/>
                  </a:solidFill>
                </a:rPr>
                <a:t>Factory</a:t>
              </a:r>
            </a:p>
            <a:p>
              <a:pPr algn="ctr"/>
              <a:r>
                <a:rPr lang="zh-CN" altLang="en-US" sz="1600" dirty="0" smtClean="0">
                  <a:solidFill>
                    <a:schemeClr val="bg1"/>
                  </a:solidFill>
                </a:rPr>
                <a:t>智能合约</a:t>
              </a: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p:txBody>
        </p:sp>
        <p:sp>
          <p:nvSpPr>
            <p:cNvPr id="51" name="圆角矩形 10"/>
            <p:cNvSpPr/>
            <p:nvPr/>
          </p:nvSpPr>
          <p:spPr>
            <a:xfrm>
              <a:off x="5788335" y="4946446"/>
              <a:ext cx="1399865" cy="779719"/>
            </a:xfrm>
            <a:prstGeom prst="roundRect">
              <a:avLst>
                <a:gd name="adj" fmla="val 21834"/>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smtClean="0">
                  <a:solidFill>
                    <a:schemeClr val="bg1"/>
                  </a:solidFill>
                  <a:latin typeface="Microsoft YaHei" charset="-122"/>
                  <a:ea typeface="Microsoft YaHei" charset="-122"/>
                  <a:cs typeface="Microsoft YaHei" charset="-122"/>
                </a:rPr>
                <a:t>OKB</a:t>
              </a:r>
            </a:p>
            <a:p>
              <a:pPr algn="ctr"/>
              <a:r>
                <a:rPr kumimoji="1" lang="en-US" altLang="zh-CN" sz="1600" dirty="0" smtClean="0">
                  <a:solidFill>
                    <a:schemeClr val="bg1"/>
                  </a:solidFill>
                  <a:latin typeface="Microsoft YaHei" charset="-122"/>
                  <a:ea typeface="Microsoft YaHei" charset="-122"/>
                  <a:cs typeface="Microsoft YaHei" charset="-122"/>
                </a:rPr>
                <a:t>ERC20</a:t>
              </a:r>
              <a:endParaRPr lang="en-US" altLang="zh-CN" sz="1600" dirty="0" smtClean="0">
                <a:solidFill>
                  <a:schemeClr val="bg1"/>
                </a:solidFill>
              </a:endParaRPr>
            </a:p>
          </p:txBody>
        </p:sp>
      </p:grpSp>
      <p:grpSp>
        <p:nvGrpSpPr>
          <p:cNvPr id="53" name="Group 52"/>
          <p:cNvGrpSpPr/>
          <p:nvPr/>
        </p:nvGrpSpPr>
        <p:grpSpPr>
          <a:xfrm>
            <a:off x="9495385" y="1374427"/>
            <a:ext cx="827387" cy="695959"/>
            <a:chOff x="4824182" y="4730998"/>
            <a:chExt cx="827387" cy="695959"/>
          </a:xfrm>
        </p:grpSpPr>
        <p:sp>
          <p:nvSpPr>
            <p:cNvPr id="54" name="Smiley Face 53"/>
            <p:cNvSpPr/>
            <p:nvPr/>
          </p:nvSpPr>
          <p:spPr>
            <a:xfrm>
              <a:off x="5016569" y="4730998"/>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miley Face 54"/>
            <p:cNvSpPr/>
            <p:nvPr/>
          </p:nvSpPr>
          <p:spPr>
            <a:xfrm>
              <a:off x="5194369" y="4921498"/>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Smiley Face 55"/>
            <p:cNvSpPr/>
            <p:nvPr/>
          </p:nvSpPr>
          <p:spPr>
            <a:xfrm>
              <a:off x="4824182" y="4950611"/>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6180996" y="1484233"/>
            <a:ext cx="827387" cy="695959"/>
            <a:chOff x="4824182" y="4730998"/>
            <a:chExt cx="827387" cy="695959"/>
          </a:xfrm>
        </p:grpSpPr>
        <p:sp>
          <p:nvSpPr>
            <p:cNvPr id="58" name="Smiley Face 57"/>
            <p:cNvSpPr/>
            <p:nvPr/>
          </p:nvSpPr>
          <p:spPr>
            <a:xfrm>
              <a:off x="5016569" y="4730998"/>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Smiley Face 58"/>
            <p:cNvSpPr/>
            <p:nvPr/>
          </p:nvSpPr>
          <p:spPr>
            <a:xfrm>
              <a:off x="5194369" y="4921498"/>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miley Face 59"/>
            <p:cNvSpPr/>
            <p:nvPr/>
          </p:nvSpPr>
          <p:spPr>
            <a:xfrm>
              <a:off x="4824182" y="4950611"/>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1" name="Straight Arrow Connector 60"/>
          <p:cNvCxnSpPr/>
          <p:nvPr/>
        </p:nvCxnSpPr>
        <p:spPr>
          <a:xfrm flipV="1">
            <a:off x="7658100" y="4305300"/>
            <a:ext cx="1319609" cy="1"/>
          </a:xfrm>
          <a:prstGeom prst="straightConnector1">
            <a:avLst/>
          </a:prstGeom>
          <a:ln>
            <a:solidFill>
              <a:schemeClr val="accent5"/>
            </a:solidFill>
            <a:tailEnd type="arrow" w="med" len="med"/>
          </a:ln>
        </p:spPr>
        <p:style>
          <a:lnRef idx="3">
            <a:schemeClr val="accent2"/>
          </a:lnRef>
          <a:fillRef idx="0">
            <a:schemeClr val="accent2"/>
          </a:fillRef>
          <a:effectRef idx="2">
            <a:schemeClr val="accent2"/>
          </a:effectRef>
          <a:fontRef idx="minor">
            <a:schemeClr val="tx1"/>
          </a:fontRef>
        </p:style>
      </p:cxnSp>
      <p:sp>
        <p:nvSpPr>
          <p:cNvPr id="64" name="TextBox 63"/>
          <p:cNvSpPr txBox="1"/>
          <p:nvPr/>
        </p:nvSpPr>
        <p:spPr>
          <a:xfrm>
            <a:off x="8167061" y="3924301"/>
            <a:ext cx="301686" cy="369332"/>
          </a:xfrm>
          <a:prstGeom prst="rect">
            <a:avLst/>
          </a:prstGeom>
          <a:noFill/>
        </p:spPr>
        <p:txBody>
          <a:bodyPr wrap="none" rtlCol="0">
            <a:spAutoFit/>
          </a:bodyPr>
          <a:lstStyle/>
          <a:p>
            <a:r>
              <a:rPr lang="en-US" altLang="zh-CN" dirty="0"/>
              <a:t>2</a:t>
            </a:r>
            <a:endParaRPr lang="en-US" dirty="0"/>
          </a:p>
        </p:txBody>
      </p:sp>
      <p:cxnSp>
        <p:nvCxnSpPr>
          <p:cNvPr id="49" name="Straight Arrow Connector 48"/>
          <p:cNvCxnSpPr/>
          <p:nvPr/>
        </p:nvCxnSpPr>
        <p:spPr>
          <a:xfrm>
            <a:off x="9968978" y="2260993"/>
            <a:ext cx="0" cy="1460500"/>
          </a:xfrm>
          <a:prstGeom prst="straightConnector1">
            <a:avLst/>
          </a:prstGeom>
          <a:ln>
            <a:solidFill>
              <a:schemeClr val="accent5"/>
            </a:solidFill>
            <a:tailEnd type="arrow" w="med" len="med"/>
          </a:ln>
        </p:spPr>
        <p:style>
          <a:lnRef idx="3">
            <a:schemeClr val="accent2"/>
          </a:lnRef>
          <a:fillRef idx="0">
            <a:schemeClr val="accent2"/>
          </a:fillRef>
          <a:effectRef idx="2">
            <a:schemeClr val="accent2"/>
          </a:effectRef>
          <a:fontRef idx="minor">
            <a:schemeClr val="tx1"/>
          </a:fontRef>
        </p:style>
      </p:cxnSp>
      <p:sp>
        <p:nvSpPr>
          <p:cNvPr id="65" name="TextBox 64"/>
          <p:cNvSpPr txBox="1"/>
          <p:nvPr/>
        </p:nvSpPr>
        <p:spPr>
          <a:xfrm>
            <a:off x="10021086" y="2634473"/>
            <a:ext cx="301686" cy="369332"/>
          </a:xfrm>
          <a:prstGeom prst="rect">
            <a:avLst/>
          </a:prstGeom>
          <a:noFill/>
        </p:spPr>
        <p:txBody>
          <a:bodyPr wrap="none" rtlCol="0">
            <a:spAutoFit/>
          </a:bodyPr>
          <a:lstStyle/>
          <a:p>
            <a:r>
              <a:rPr lang="en-US" altLang="zh-CN" dirty="0" smtClean="0"/>
              <a:t>3</a:t>
            </a:r>
            <a:endParaRPr lang="en-US" dirty="0"/>
          </a:p>
        </p:txBody>
      </p:sp>
      <p:sp>
        <p:nvSpPr>
          <p:cNvPr id="66" name="TextBox 3"/>
          <p:cNvSpPr txBox="1"/>
          <p:nvPr/>
        </p:nvSpPr>
        <p:spPr>
          <a:xfrm>
            <a:off x="269625" y="1179113"/>
            <a:ext cx="5324439" cy="403187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eaLnBrk="1" hangingPunct="1">
              <a:lnSpc>
                <a:spcPct val="200000"/>
              </a:lnSpc>
              <a:spcBef>
                <a:spcPct val="0"/>
              </a:spcBef>
              <a:buFont typeface="+mj-lt"/>
              <a:buAutoNum type="arabicPeriod"/>
            </a:pPr>
            <a:r>
              <a:rPr lang="zh-CN" altLang="en-US" sz="1600" i="1" dirty="0" smtClean="0"/>
              <a:t>创建</a:t>
            </a:r>
            <a:r>
              <a:rPr lang="en-US" altLang="zh-CN" sz="1600" i="1" dirty="0" smtClean="0"/>
              <a:t>OKB</a:t>
            </a:r>
            <a:r>
              <a:rPr lang="zh-CN" altLang="en-US" sz="1600" i="1" dirty="0" smtClean="0"/>
              <a:t> </a:t>
            </a:r>
            <a:r>
              <a:rPr lang="en-US" altLang="zh-CN" sz="1600" i="1" dirty="0" smtClean="0"/>
              <a:t>ERC20</a:t>
            </a:r>
            <a:r>
              <a:rPr lang="zh-CN" altLang="en-US" sz="1600" i="1" dirty="0" smtClean="0"/>
              <a:t>智能合约</a:t>
            </a:r>
            <a:endParaRPr lang="de-DE" sz="1600" i="1" dirty="0" smtClean="0"/>
          </a:p>
          <a:p>
            <a:pPr lvl="0" eaLnBrk="1" hangingPunct="1">
              <a:lnSpc>
                <a:spcPct val="200000"/>
              </a:lnSpc>
              <a:spcBef>
                <a:spcPct val="0"/>
              </a:spcBef>
              <a:buFont typeface="+mj-lt"/>
              <a:buAutoNum type="arabicPeriod"/>
            </a:pPr>
            <a:r>
              <a:rPr lang="de-DE" sz="1600" i="1" dirty="0" err="1" smtClean="0"/>
              <a:t>任何</a:t>
            </a:r>
            <a:r>
              <a:rPr lang="zh-CN" altLang="en-US" sz="1600" i="1" dirty="0" smtClean="0"/>
              <a:t>人</a:t>
            </a:r>
            <a:r>
              <a:rPr lang="de-DE" sz="1600" i="1" dirty="0" err="1" smtClean="0"/>
              <a:t>都能上架</a:t>
            </a:r>
            <a:r>
              <a:rPr lang="zh-CN" altLang="en-US" sz="1600" i="1" dirty="0" smtClean="0"/>
              <a:t> </a:t>
            </a:r>
            <a:r>
              <a:rPr lang="en-US" altLang="zh-CN" sz="1600" i="1" dirty="0" smtClean="0"/>
              <a:t>OKB-&gt;ETH</a:t>
            </a:r>
            <a:r>
              <a:rPr lang="zh-CN" altLang="en-US" sz="1600" i="1" dirty="0" smtClean="0"/>
              <a:t>交易币对</a:t>
            </a:r>
            <a:endParaRPr lang="de-DE" sz="1600" i="1" dirty="0" smtClean="0"/>
          </a:p>
          <a:p>
            <a:pPr lvl="0" eaLnBrk="1" hangingPunct="1">
              <a:lnSpc>
                <a:spcPct val="200000"/>
              </a:lnSpc>
              <a:spcBef>
                <a:spcPct val="0"/>
              </a:spcBef>
              <a:buFont typeface="+mj-lt"/>
              <a:buAutoNum type="arabicPeriod"/>
            </a:pPr>
            <a:r>
              <a:rPr lang="zh-CN" altLang="en-US" sz="1600" i="1" dirty="0" smtClean="0">
                <a:latin typeface="Arial" panose="020B0604020202090204" pitchFamily="34" charset="0"/>
                <a:ea typeface="SimSun" pitchFamily="2" charset="-122"/>
                <a:sym typeface="+mn-ea"/>
              </a:rPr>
              <a:t>流动性提供者授权把自己账户的</a:t>
            </a:r>
            <a:r>
              <a:rPr lang="en-US" altLang="zh-CN" sz="1600" i="1" dirty="0" smtClean="0"/>
              <a:t>OKB</a:t>
            </a:r>
            <a:r>
              <a:rPr lang="zh-CN" altLang="en-US" sz="1600" i="1" dirty="0" smtClean="0"/>
              <a:t>和</a:t>
            </a:r>
            <a:r>
              <a:rPr lang="en-US" altLang="zh-CN" sz="1600" i="1" dirty="0" smtClean="0"/>
              <a:t>ETH</a:t>
            </a:r>
            <a:r>
              <a:rPr lang="zh-CN" altLang="en-US" sz="1600" i="1" dirty="0" smtClean="0">
                <a:latin typeface="Arial" panose="020B0604020202090204" pitchFamily="34" charset="0"/>
                <a:ea typeface="SimSun" pitchFamily="2" charset="-122"/>
                <a:sym typeface="+mn-ea"/>
              </a:rPr>
              <a:t>按照当前汇率等比例存入资金池</a:t>
            </a:r>
            <a:endParaRPr lang="en-US" altLang="zh-CN" sz="1600" i="1" dirty="0" smtClean="0">
              <a:latin typeface="Arial" panose="020B0604020202090204" pitchFamily="34" charset="0"/>
              <a:ea typeface="SimSun" pitchFamily="2" charset="-122"/>
              <a:sym typeface="+mn-ea"/>
            </a:endParaRPr>
          </a:p>
          <a:p>
            <a:pPr lvl="0" eaLnBrk="1" hangingPunct="1">
              <a:lnSpc>
                <a:spcPct val="200000"/>
              </a:lnSpc>
              <a:spcBef>
                <a:spcPct val="0"/>
              </a:spcBef>
              <a:buFont typeface="+mj-lt"/>
              <a:buAutoNum type="arabicPeriod"/>
            </a:pPr>
            <a:r>
              <a:rPr lang="en-US" altLang="zh-CN" sz="1600" i="1" dirty="0" smtClean="0">
                <a:latin typeface="Arial" panose="020B0604020202090204" pitchFamily="34" charset="0"/>
                <a:ea typeface="SimSun" pitchFamily="2" charset="-122"/>
                <a:sym typeface="+mn-ea"/>
              </a:rPr>
              <a:t>Exchange</a:t>
            </a:r>
            <a:r>
              <a:rPr lang="zh-CN" altLang="en-US" sz="1600" i="1" dirty="0" smtClean="0">
                <a:latin typeface="Arial" panose="020B0604020202090204" pitchFamily="34" charset="0"/>
                <a:ea typeface="SimSun" pitchFamily="2" charset="-122"/>
                <a:sym typeface="+mn-ea"/>
              </a:rPr>
              <a:t>合约调用</a:t>
            </a:r>
            <a:r>
              <a:rPr lang="en-US" altLang="zh-CN" sz="1600" i="1" dirty="0" smtClean="0"/>
              <a:t>OKB</a:t>
            </a:r>
            <a:r>
              <a:rPr lang="zh-CN" altLang="en-US" sz="1600" i="1" dirty="0" smtClean="0"/>
              <a:t> </a:t>
            </a:r>
            <a:r>
              <a:rPr lang="en-US" altLang="zh-CN" sz="1600" i="1" dirty="0" smtClean="0"/>
              <a:t>ERC20</a:t>
            </a:r>
            <a:r>
              <a:rPr lang="zh-CN" altLang="en-US" sz="1600" i="1" dirty="0" smtClean="0"/>
              <a:t>合约方法转移</a:t>
            </a:r>
            <a:r>
              <a:rPr lang="en-US" altLang="zh-CN" sz="1600" i="1" dirty="0" smtClean="0"/>
              <a:t>OKB</a:t>
            </a:r>
            <a:r>
              <a:rPr lang="zh-CN" altLang="en-US" sz="1600" i="1" dirty="0" smtClean="0"/>
              <a:t>到资金池</a:t>
            </a:r>
            <a:endParaRPr lang="en-US" altLang="zh-CN" sz="1600" i="1" dirty="0" smtClean="0"/>
          </a:p>
          <a:p>
            <a:pPr lvl="0" eaLnBrk="1" hangingPunct="1">
              <a:lnSpc>
                <a:spcPct val="200000"/>
              </a:lnSpc>
              <a:spcBef>
                <a:spcPct val="0"/>
              </a:spcBef>
              <a:buFont typeface="+mj-lt"/>
              <a:buAutoNum type="arabicPeriod"/>
            </a:pPr>
            <a:r>
              <a:rPr lang="zh-CN" altLang="en-US" sz="1600" i="1" dirty="0" smtClean="0">
                <a:latin typeface="Arial" panose="020B0604020202090204" pitchFamily="34" charset="0"/>
                <a:ea typeface="SimSun" pitchFamily="2" charset="-122"/>
                <a:sym typeface="+mn-ea"/>
              </a:rPr>
              <a:t>调用</a:t>
            </a:r>
            <a:r>
              <a:rPr lang="en-US" altLang="zh-CN" sz="1600" i="1" dirty="0">
                <a:latin typeface="Arial" panose="020B0604020202090204" pitchFamily="34" charset="0"/>
                <a:ea typeface="SimSun" pitchFamily="2" charset="-122"/>
                <a:sym typeface="+mn-ea"/>
              </a:rPr>
              <a:t>Exchange</a:t>
            </a:r>
            <a:r>
              <a:rPr lang="zh-CN" altLang="en-US" sz="1600" i="1" dirty="0" smtClean="0">
                <a:latin typeface="Arial" panose="020B0604020202090204" pitchFamily="34" charset="0"/>
                <a:ea typeface="SimSun" pitchFamily="2" charset="-122"/>
                <a:sym typeface="+mn-ea"/>
              </a:rPr>
              <a:t>合约兑换</a:t>
            </a:r>
            <a:r>
              <a:rPr lang="en-US" altLang="zh-CN" sz="1600" i="1" dirty="0" smtClean="0"/>
              <a:t>OKB/ETH,</a:t>
            </a:r>
            <a:r>
              <a:rPr lang="zh-CN" altLang="en-US" sz="1600" i="1" dirty="0" smtClean="0"/>
              <a:t> 成交后</a:t>
            </a:r>
            <a:r>
              <a:rPr lang="zh-CN" altLang="en-US" sz="1600" i="1" dirty="0">
                <a:latin typeface="Arial" panose="020B0604020202090204" pitchFamily="34" charset="0"/>
                <a:ea typeface="SimSun" pitchFamily="2" charset="-122"/>
                <a:sym typeface="+mn-ea"/>
              </a:rPr>
              <a:t>流动性</a:t>
            </a:r>
            <a:r>
              <a:rPr lang="zh-CN" altLang="en-US" sz="1600" i="1" dirty="0" smtClean="0">
                <a:latin typeface="Arial" panose="020B0604020202090204" pitchFamily="34" charset="0"/>
                <a:ea typeface="SimSun" pitchFamily="2" charset="-122"/>
                <a:sym typeface="+mn-ea"/>
              </a:rPr>
              <a:t>提供者会得到</a:t>
            </a:r>
            <a:r>
              <a:rPr lang="en-US" altLang="zh-CN" sz="1600" i="1" dirty="0" smtClean="0">
                <a:latin typeface="Arial" panose="020B0604020202090204" pitchFamily="34" charset="0"/>
                <a:ea typeface="SimSun" pitchFamily="2" charset="-122"/>
                <a:sym typeface="+mn-ea"/>
              </a:rPr>
              <a:t>0.3%</a:t>
            </a:r>
            <a:r>
              <a:rPr lang="zh-CN" altLang="en-US" sz="1600" i="1" dirty="0" smtClean="0">
                <a:latin typeface="Arial" panose="020B0604020202090204" pitchFamily="34" charset="0"/>
                <a:ea typeface="SimSun" pitchFamily="2" charset="-122"/>
                <a:sym typeface="+mn-ea"/>
              </a:rPr>
              <a:t>的手续费</a:t>
            </a:r>
            <a:endParaRPr lang="en-US" altLang="zh-CN" sz="1600" i="1" dirty="0" smtClean="0">
              <a:latin typeface="Arial" panose="020B0604020202090204" pitchFamily="34" charset="0"/>
              <a:ea typeface="SimSun" pitchFamily="2" charset="-122"/>
              <a:sym typeface="+mn-ea"/>
            </a:endParaRPr>
          </a:p>
        </p:txBody>
      </p:sp>
      <p:sp>
        <p:nvSpPr>
          <p:cNvPr id="67" name="TextBox 66"/>
          <p:cNvSpPr txBox="1"/>
          <p:nvPr/>
        </p:nvSpPr>
        <p:spPr>
          <a:xfrm>
            <a:off x="5956031" y="5164494"/>
            <a:ext cx="301686" cy="369332"/>
          </a:xfrm>
          <a:prstGeom prst="rect">
            <a:avLst/>
          </a:prstGeom>
          <a:noFill/>
        </p:spPr>
        <p:txBody>
          <a:bodyPr wrap="none" rtlCol="0">
            <a:spAutoFit/>
          </a:bodyPr>
          <a:lstStyle/>
          <a:p>
            <a:r>
              <a:rPr lang="en-US" altLang="zh-CN" smtClean="0"/>
              <a:t>1</a:t>
            </a:r>
            <a:endParaRPr lang="en-US" dirty="0"/>
          </a:p>
        </p:txBody>
      </p:sp>
      <p:cxnSp>
        <p:nvCxnSpPr>
          <p:cNvPr id="68" name="Straight Arrow Connector 67"/>
          <p:cNvCxnSpPr/>
          <p:nvPr/>
        </p:nvCxnSpPr>
        <p:spPr>
          <a:xfrm flipH="1">
            <a:off x="7658100" y="5387105"/>
            <a:ext cx="1319609" cy="0"/>
          </a:xfrm>
          <a:prstGeom prst="straightConnector1">
            <a:avLst/>
          </a:prstGeom>
          <a:ln>
            <a:solidFill>
              <a:schemeClr val="accent5"/>
            </a:solidFill>
            <a:tailEnd type="arrow" w="med" len="med"/>
          </a:ln>
        </p:spPr>
        <p:style>
          <a:lnRef idx="3">
            <a:schemeClr val="accent2"/>
          </a:lnRef>
          <a:fillRef idx="0">
            <a:schemeClr val="accent2"/>
          </a:fillRef>
          <a:effectRef idx="2">
            <a:schemeClr val="accent2"/>
          </a:effectRef>
          <a:fontRef idx="minor">
            <a:schemeClr val="tx1"/>
          </a:fontRef>
        </p:style>
      </p:cxnSp>
      <p:sp>
        <p:nvSpPr>
          <p:cNvPr id="71" name="TextBox 70"/>
          <p:cNvSpPr txBox="1"/>
          <p:nvPr/>
        </p:nvSpPr>
        <p:spPr>
          <a:xfrm>
            <a:off x="8177608" y="4989496"/>
            <a:ext cx="301686" cy="369332"/>
          </a:xfrm>
          <a:prstGeom prst="rect">
            <a:avLst/>
          </a:prstGeom>
          <a:noFill/>
        </p:spPr>
        <p:txBody>
          <a:bodyPr wrap="none" rtlCol="0">
            <a:spAutoFit/>
          </a:bodyPr>
          <a:lstStyle/>
          <a:p>
            <a:r>
              <a:rPr lang="en-US" altLang="zh-CN" dirty="0" smtClean="0"/>
              <a:t>4</a:t>
            </a:r>
            <a:endParaRPr lang="en-US" dirty="0"/>
          </a:p>
        </p:txBody>
      </p:sp>
      <p:cxnSp>
        <p:nvCxnSpPr>
          <p:cNvPr id="45" name="Straight Arrow Connector 44"/>
          <p:cNvCxnSpPr/>
          <p:nvPr/>
        </p:nvCxnSpPr>
        <p:spPr>
          <a:xfrm>
            <a:off x="7008383" y="2260993"/>
            <a:ext cx="2097517" cy="1477568"/>
          </a:xfrm>
          <a:prstGeom prst="straightConnector1">
            <a:avLst/>
          </a:prstGeom>
          <a:ln>
            <a:solidFill>
              <a:schemeClr val="accent5"/>
            </a:solidFill>
            <a:tailEnd type="arrow" w="med" len="med"/>
          </a:ln>
        </p:spPr>
        <p:style>
          <a:lnRef idx="3">
            <a:schemeClr val="accent2"/>
          </a:lnRef>
          <a:fillRef idx="0">
            <a:schemeClr val="accent2"/>
          </a:fillRef>
          <a:effectRef idx="2">
            <a:schemeClr val="accent2"/>
          </a:effectRef>
          <a:fontRef idx="minor">
            <a:schemeClr val="tx1"/>
          </a:fontRef>
        </p:style>
      </p:cxnSp>
      <p:sp>
        <p:nvSpPr>
          <p:cNvPr id="74" name="TextBox 73"/>
          <p:cNvSpPr txBox="1"/>
          <p:nvPr/>
        </p:nvSpPr>
        <p:spPr>
          <a:xfrm>
            <a:off x="7507257" y="2740854"/>
            <a:ext cx="301686" cy="369332"/>
          </a:xfrm>
          <a:prstGeom prst="rect">
            <a:avLst/>
          </a:prstGeom>
          <a:noFill/>
        </p:spPr>
        <p:txBody>
          <a:bodyPr wrap="none" rtlCol="0">
            <a:spAutoFit/>
          </a:bodyPr>
          <a:lstStyle/>
          <a:p>
            <a:r>
              <a:rPr lang="en-US" altLang="zh-CN" dirty="0"/>
              <a:t>5</a:t>
            </a:r>
            <a:endParaRPr lang="en-US" dirty="0"/>
          </a:p>
        </p:txBody>
      </p:sp>
      <p:sp>
        <p:nvSpPr>
          <p:cNvPr id="75" name="TextBox 74"/>
          <p:cNvSpPr txBox="1"/>
          <p:nvPr/>
        </p:nvSpPr>
        <p:spPr>
          <a:xfrm>
            <a:off x="9236256" y="996373"/>
            <a:ext cx="1569660" cy="369332"/>
          </a:xfrm>
          <a:prstGeom prst="rect">
            <a:avLst/>
          </a:prstGeom>
          <a:noFill/>
        </p:spPr>
        <p:txBody>
          <a:bodyPr wrap="none" rtlCol="0">
            <a:spAutoFit/>
          </a:bodyPr>
          <a:lstStyle/>
          <a:p>
            <a:r>
              <a:rPr lang="zh-CN" altLang="en-US" i="1">
                <a:latin typeface="Arial" panose="020B0604020202090204" pitchFamily="34" charset="0"/>
                <a:ea typeface="SimSun" pitchFamily="2" charset="-122"/>
                <a:sym typeface="+mn-ea"/>
              </a:rPr>
              <a:t>流动性提供者</a:t>
            </a:r>
            <a:endParaRPr lang="en-US" dirty="0"/>
          </a:p>
        </p:txBody>
      </p:sp>
    </p:spTree>
    <p:extLst>
      <p:ext uri="{BB962C8B-B14F-4D97-AF65-F5344CB8AC3E}">
        <p14:creationId xmlns:p14="http://schemas.microsoft.com/office/powerpoint/2010/main" val="9454640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Straight Arrow Connector 62"/>
          <p:cNvCxnSpPr/>
          <p:nvPr/>
        </p:nvCxnSpPr>
        <p:spPr>
          <a:xfrm flipH="1">
            <a:off x="18738909" y="9219786"/>
            <a:ext cx="5257" cy="10091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0" y="0"/>
            <a:ext cx="12192000" cy="889000"/>
          </a:xfrm>
          <a:prstGeom prst="rect">
            <a:avLst/>
          </a:prstGeom>
          <a:ln>
            <a:noFill/>
          </a:ln>
        </p:spPr>
        <p:style>
          <a:lnRef idx="1">
            <a:schemeClr val="accent1"/>
          </a:lnRef>
          <a:fillRef idx="3">
            <a:schemeClr val="accent1"/>
          </a:fillRef>
          <a:effectRef idx="2">
            <a:schemeClr val="accent1"/>
          </a:effectRef>
          <a:fontRef idx="minor">
            <a:schemeClr val="lt1"/>
          </a:fontRef>
        </p:style>
        <p:txBody>
          <a:bodyPr anchor="ctr"/>
          <a:lstStyle/>
          <a:p>
            <a:r>
              <a:rPr lang="zh-CN" altLang="en-US" sz="4000" dirty="0">
                <a:solidFill>
                  <a:schemeClr val="bg1"/>
                </a:solidFill>
              </a:rPr>
              <a:t> </a:t>
            </a:r>
            <a:r>
              <a:rPr lang="en-US" altLang="zh-CN" sz="4000" dirty="0" smtClean="0">
                <a:solidFill>
                  <a:schemeClr val="bg1"/>
                </a:solidFill>
              </a:rPr>
              <a:t>Cosmos</a:t>
            </a:r>
            <a:r>
              <a:rPr lang="zh-CN" altLang="en-US" sz="4000" dirty="0" smtClean="0">
                <a:solidFill>
                  <a:schemeClr val="bg1"/>
                </a:solidFill>
              </a:rPr>
              <a:t> 宇宙</a:t>
            </a:r>
            <a:endParaRPr lang="en-US" altLang="zh-CN" sz="4000" dirty="0">
              <a:solidFill>
                <a:schemeClr val="bg1"/>
              </a:solidFill>
            </a:endParaRPr>
          </a:p>
        </p:txBody>
      </p:sp>
      <p:sp>
        <p:nvSpPr>
          <p:cNvPr id="4" name="AutoShape 2" descr="/Users/oak/Documents/dex/干货 | 区块链互操作性，Part-1：Cosmos » 论坛 » EthFans | 以太坊爱好者.resources/f47447309ee2462988d110c8a266bc08.jpeg"/>
          <p:cNvSpPr>
            <a:spLocks noChangeAspect="1" noChangeArrowheads="1"/>
          </p:cNvSpPr>
          <p:nvPr/>
        </p:nvSpPr>
        <p:spPr bwMode="auto">
          <a:xfrm>
            <a:off x="174173" y="869441"/>
            <a:ext cx="4200525" cy="30575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TextBox 3"/>
          <p:cNvSpPr txBox="1"/>
          <p:nvPr/>
        </p:nvSpPr>
        <p:spPr>
          <a:xfrm>
            <a:off x="614045" y="1397000"/>
            <a:ext cx="2929255" cy="206210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200000"/>
              </a:lnSpc>
              <a:spcBef>
                <a:spcPct val="0"/>
              </a:spcBef>
              <a:buFont typeface="Arial" panose="020B0604020202090204" pitchFamily="34" charset="0"/>
              <a:buChar char="•"/>
            </a:pPr>
            <a:r>
              <a:rPr lang="zh-CN" altLang="en-US" sz="1600" i="1" dirty="0" smtClean="0">
                <a:latin typeface="Arial" panose="020B0604020202090204" pitchFamily="34" charset="0"/>
                <a:ea typeface="SimSun" pitchFamily="2" charset="-122"/>
                <a:sym typeface="+mn-ea"/>
              </a:rPr>
              <a:t>分久必合合久必分</a:t>
            </a:r>
            <a:endParaRPr lang="en-US" altLang="zh-CN" sz="1600" i="1" dirty="0" smtClean="0">
              <a:latin typeface="Arial" panose="020B0604020202090204" pitchFamily="34" charset="0"/>
              <a:ea typeface="SimSun" pitchFamily="2" charset="-122"/>
              <a:sym typeface="+mn-ea"/>
            </a:endParaRPr>
          </a:p>
          <a:p>
            <a:pPr lvl="0" algn="l" eaLnBrk="1" hangingPunct="1">
              <a:lnSpc>
                <a:spcPct val="200000"/>
              </a:lnSpc>
              <a:spcBef>
                <a:spcPct val="0"/>
              </a:spcBef>
              <a:buFont typeface="Arial" panose="020B0604020202090204" pitchFamily="34" charset="0"/>
              <a:buChar char="•"/>
            </a:pPr>
            <a:r>
              <a:rPr lang="zh-CN" altLang="en-US" sz="1600" i="1" dirty="0" smtClean="0">
                <a:latin typeface="Arial" panose="020B0604020202090204" pitchFamily="34" charset="0"/>
                <a:ea typeface="SimSun" pitchFamily="2" charset="-122"/>
                <a:sym typeface="+mn-ea"/>
              </a:rPr>
              <a:t>大一统 </a:t>
            </a:r>
            <a:r>
              <a:rPr lang="en-US" altLang="zh-CN" sz="1600" i="1" dirty="0" smtClean="0">
                <a:latin typeface="Arial" panose="020B0604020202090204" pitchFamily="34" charset="0"/>
                <a:ea typeface="SimSun" pitchFamily="2" charset="-122"/>
                <a:sym typeface="+mn-ea"/>
              </a:rPr>
              <a:t>-&gt;</a:t>
            </a:r>
            <a:r>
              <a:rPr lang="zh-CN" altLang="en-US" sz="1600" i="1" dirty="0" smtClean="0">
                <a:latin typeface="Arial" panose="020B0604020202090204" pitchFamily="34" charset="0"/>
                <a:ea typeface="SimSun" pitchFamily="2" charset="-122"/>
                <a:sym typeface="+mn-ea"/>
              </a:rPr>
              <a:t> 小而专</a:t>
            </a:r>
            <a:endParaRPr lang="en-US" altLang="zh-CN" sz="1600" i="1" dirty="0" smtClean="0">
              <a:latin typeface="Arial" panose="020B0604020202090204" pitchFamily="34" charset="0"/>
              <a:ea typeface="SimSun" pitchFamily="2" charset="-122"/>
              <a:sym typeface="+mn-ea"/>
            </a:endParaRPr>
          </a:p>
          <a:p>
            <a:pPr lvl="1" eaLnBrk="1" hangingPunct="1">
              <a:lnSpc>
                <a:spcPct val="200000"/>
              </a:lnSpc>
              <a:spcBef>
                <a:spcPct val="0"/>
              </a:spcBef>
              <a:buFont typeface="Arial" panose="020B0604020202090204" pitchFamily="34" charset="0"/>
              <a:buChar char="•"/>
            </a:pPr>
            <a:endParaRPr lang="en-US" altLang="zh-CN" sz="1600" i="1" dirty="0" smtClean="0">
              <a:latin typeface="Arial" panose="020B0604020202090204" pitchFamily="34" charset="0"/>
              <a:ea typeface="SimSun" pitchFamily="2" charset="-122"/>
              <a:sym typeface="+mn-ea"/>
            </a:endParaRPr>
          </a:p>
          <a:p>
            <a:pPr lvl="0" algn="l" eaLnBrk="1" hangingPunct="1">
              <a:lnSpc>
                <a:spcPct val="200000"/>
              </a:lnSpc>
              <a:spcBef>
                <a:spcPct val="0"/>
              </a:spcBef>
              <a:buFont typeface="Arial" panose="020B0604020202090204" pitchFamily="34" charset="0"/>
              <a:buChar char="•"/>
            </a:pPr>
            <a:endParaRPr lang="en-US" altLang="en-US" sz="1600" i="1" dirty="0">
              <a:latin typeface="Arial" panose="020B0604020202090204" pitchFamily="34" charset="0"/>
              <a:ea typeface="SimSun" pitchFamily="2" charset="-122"/>
              <a:sym typeface="+mn-ea"/>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8871" y="1143000"/>
            <a:ext cx="6979381" cy="52578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Straight Arrow Connector 62"/>
          <p:cNvCxnSpPr/>
          <p:nvPr/>
        </p:nvCxnSpPr>
        <p:spPr>
          <a:xfrm flipH="1">
            <a:off x="18738909" y="9219786"/>
            <a:ext cx="5257" cy="10091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0" y="0"/>
            <a:ext cx="12192000" cy="889000"/>
          </a:xfrm>
          <a:prstGeom prst="rect">
            <a:avLst/>
          </a:prstGeom>
          <a:ln>
            <a:noFill/>
          </a:ln>
        </p:spPr>
        <p:style>
          <a:lnRef idx="1">
            <a:schemeClr val="accent1"/>
          </a:lnRef>
          <a:fillRef idx="3">
            <a:schemeClr val="accent1"/>
          </a:fillRef>
          <a:effectRef idx="2">
            <a:schemeClr val="accent1"/>
          </a:effectRef>
          <a:fontRef idx="minor">
            <a:schemeClr val="lt1"/>
          </a:fontRef>
        </p:style>
        <p:txBody>
          <a:bodyPr anchor="ctr"/>
          <a:lstStyle/>
          <a:p>
            <a:r>
              <a:rPr lang="zh-CN" altLang="en-US" sz="4000" dirty="0">
                <a:solidFill>
                  <a:schemeClr val="bg1"/>
                </a:solidFill>
              </a:rPr>
              <a:t> </a:t>
            </a:r>
            <a:r>
              <a:rPr lang="en-US" altLang="zh-CN" sz="4000" dirty="0" err="1" smtClean="0">
                <a:solidFill>
                  <a:schemeClr val="bg1"/>
                </a:solidFill>
              </a:rPr>
              <a:t>Tendermint</a:t>
            </a:r>
            <a:endParaRPr lang="en-US" altLang="zh-CN" sz="4000" dirty="0">
              <a:solidFill>
                <a:schemeClr val="bg1"/>
              </a:solidFill>
            </a:endParaRPr>
          </a:p>
        </p:txBody>
      </p:sp>
      <p:sp>
        <p:nvSpPr>
          <p:cNvPr id="4" name="AutoShape 2" descr="/Users/oak/Documents/dex/干货 | 区块链互操作性，Part-1：Cosmos » 论坛 » EthFans | 以太坊爱好者.resources/f47447309ee2462988d110c8a266bc08.jpeg"/>
          <p:cNvSpPr>
            <a:spLocks noChangeAspect="1" noChangeArrowheads="1"/>
          </p:cNvSpPr>
          <p:nvPr/>
        </p:nvSpPr>
        <p:spPr bwMode="auto">
          <a:xfrm>
            <a:off x="174173" y="869441"/>
            <a:ext cx="4200525" cy="30575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TextBox 3"/>
          <p:cNvSpPr txBox="1"/>
          <p:nvPr/>
        </p:nvSpPr>
        <p:spPr>
          <a:xfrm>
            <a:off x="614045" y="1397000"/>
            <a:ext cx="2929255" cy="206210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200000"/>
              </a:lnSpc>
              <a:spcBef>
                <a:spcPct val="0"/>
              </a:spcBef>
              <a:buFont typeface="Arial" panose="020B0604020202090204" pitchFamily="34" charset="0"/>
              <a:buChar char="•"/>
            </a:pPr>
            <a:r>
              <a:rPr lang="zh-CN" altLang="en-US" sz="1600" i="1" dirty="0" smtClean="0">
                <a:latin typeface="Arial" panose="020B0604020202090204" pitchFamily="34" charset="0"/>
                <a:ea typeface="SimSun" pitchFamily="2" charset="-122"/>
                <a:sym typeface="+mn-ea"/>
              </a:rPr>
              <a:t>分久必合合久必分</a:t>
            </a:r>
            <a:endParaRPr lang="en-US" altLang="zh-CN" sz="1600" i="1" dirty="0" smtClean="0">
              <a:latin typeface="Arial" panose="020B0604020202090204" pitchFamily="34" charset="0"/>
              <a:ea typeface="SimSun" pitchFamily="2" charset="-122"/>
              <a:sym typeface="+mn-ea"/>
            </a:endParaRPr>
          </a:p>
          <a:p>
            <a:pPr lvl="0" algn="l" eaLnBrk="1" hangingPunct="1">
              <a:lnSpc>
                <a:spcPct val="200000"/>
              </a:lnSpc>
              <a:spcBef>
                <a:spcPct val="0"/>
              </a:spcBef>
              <a:buFont typeface="Arial" panose="020B0604020202090204" pitchFamily="34" charset="0"/>
              <a:buChar char="•"/>
            </a:pPr>
            <a:r>
              <a:rPr lang="zh-CN" altLang="en-US" sz="1600" i="1" dirty="0" smtClean="0">
                <a:latin typeface="Arial" panose="020B0604020202090204" pitchFamily="34" charset="0"/>
                <a:ea typeface="SimSun" pitchFamily="2" charset="-122"/>
                <a:sym typeface="+mn-ea"/>
              </a:rPr>
              <a:t>大一统 </a:t>
            </a:r>
            <a:r>
              <a:rPr lang="en-US" altLang="zh-CN" sz="1600" i="1" dirty="0" smtClean="0">
                <a:latin typeface="Arial" panose="020B0604020202090204" pitchFamily="34" charset="0"/>
                <a:ea typeface="SimSun" pitchFamily="2" charset="-122"/>
                <a:sym typeface="+mn-ea"/>
              </a:rPr>
              <a:t>-&gt;</a:t>
            </a:r>
            <a:r>
              <a:rPr lang="zh-CN" altLang="en-US" sz="1600" i="1" dirty="0" smtClean="0">
                <a:latin typeface="Arial" panose="020B0604020202090204" pitchFamily="34" charset="0"/>
                <a:ea typeface="SimSun" pitchFamily="2" charset="-122"/>
                <a:sym typeface="+mn-ea"/>
              </a:rPr>
              <a:t> 小而专</a:t>
            </a:r>
            <a:endParaRPr lang="en-US" altLang="zh-CN" sz="1600" i="1" dirty="0" smtClean="0">
              <a:latin typeface="Arial" panose="020B0604020202090204" pitchFamily="34" charset="0"/>
              <a:ea typeface="SimSun" pitchFamily="2" charset="-122"/>
              <a:sym typeface="+mn-ea"/>
            </a:endParaRPr>
          </a:p>
          <a:p>
            <a:pPr lvl="1" eaLnBrk="1" hangingPunct="1">
              <a:lnSpc>
                <a:spcPct val="200000"/>
              </a:lnSpc>
              <a:spcBef>
                <a:spcPct val="0"/>
              </a:spcBef>
              <a:buFont typeface="Arial" panose="020B0604020202090204" pitchFamily="34" charset="0"/>
              <a:buChar char="•"/>
            </a:pPr>
            <a:endParaRPr lang="en-US" altLang="zh-CN" sz="1600" i="1" dirty="0" smtClean="0">
              <a:latin typeface="Arial" panose="020B0604020202090204" pitchFamily="34" charset="0"/>
              <a:ea typeface="SimSun" pitchFamily="2" charset="-122"/>
              <a:sym typeface="+mn-ea"/>
            </a:endParaRPr>
          </a:p>
          <a:p>
            <a:pPr lvl="0" algn="l" eaLnBrk="1" hangingPunct="1">
              <a:lnSpc>
                <a:spcPct val="200000"/>
              </a:lnSpc>
              <a:spcBef>
                <a:spcPct val="0"/>
              </a:spcBef>
              <a:buFont typeface="Arial" panose="020B0604020202090204" pitchFamily="34" charset="0"/>
              <a:buChar char="•"/>
            </a:pPr>
            <a:endParaRPr lang="en-US" altLang="en-US" sz="1600" i="1" dirty="0">
              <a:latin typeface="Arial" panose="020B0604020202090204" pitchFamily="34" charset="0"/>
              <a:ea typeface="SimSun" pitchFamily="2" charset="-122"/>
              <a:sym typeface="+mn-ea"/>
            </a:endParaRPr>
          </a:p>
        </p:txBody>
      </p:sp>
      <p:grpSp>
        <p:nvGrpSpPr>
          <p:cNvPr id="2" name="Group 1"/>
          <p:cNvGrpSpPr/>
          <p:nvPr/>
        </p:nvGrpSpPr>
        <p:grpSpPr>
          <a:xfrm>
            <a:off x="6344274" y="1843172"/>
            <a:ext cx="4317465" cy="4523188"/>
            <a:chOff x="6598274" y="1665372"/>
            <a:chExt cx="4317465" cy="4523188"/>
          </a:xfrm>
        </p:grpSpPr>
        <p:sp>
          <p:nvSpPr>
            <p:cNvPr id="11" name="圆角矩形 10"/>
            <p:cNvSpPr/>
            <p:nvPr/>
          </p:nvSpPr>
          <p:spPr>
            <a:xfrm>
              <a:off x="6598274" y="1665372"/>
              <a:ext cx="4317465" cy="4523188"/>
            </a:xfrm>
            <a:prstGeom prst="roundRect">
              <a:avLst/>
            </a:prstGeom>
            <a:solidFill>
              <a:srgbClr val="00B0F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endParaRPr kumimoji="1" lang="en-US" altLang="zh-CN" sz="1600" dirty="0" smtClean="0">
                <a:solidFill>
                  <a:schemeClr val="bg1"/>
                </a:solidFill>
                <a:latin typeface="Microsoft YaHei" charset="-122"/>
                <a:ea typeface="Microsoft YaHei" charset="-122"/>
                <a:cs typeface="Microsoft YaHei" charset="-122"/>
              </a:endParaRPr>
            </a:p>
            <a:p>
              <a:pPr algn="ctr"/>
              <a:endParaRPr kumimoji="1" lang="en-US" altLang="zh-CN" sz="1600" dirty="0">
                <a:solidFill>
                  <a:schemeClr val="bg1"/>
                </a:solidFill>
                <a:latin typeface="Microsoft YaHei" charset="-122"/>
                <a:ea typeface="Microsoft YaHei" charset="-122"/>
                <a:cs typeface="Microsoft YaHei" charset="-122"/>
              </a:endParaRPr>
            </a:p>
            <a:p>
              <a:pPr algn="ctr"/>
              <a:r>
                <a:rPr kumimoji="1" lang="en-US" altLang="zh-CN" sz="1600" dirty="0" smtClean="0">
                  <a:solidFill>
                    <a:schemeClr val="bg1"/>
                  </a:solidFill>
                  <a:latin typeface="Microsoft YaHei" charset="-122"/>
                  <a:ea typeface="Microsoft YaHei" charset="-122"/>
                  <a:cs typeface="Microsoft YaHei" charset="-122"/>
                </a:rPr>
                <a:t>Cosmos</a:t>
              </a:r>
              <a:endParaRPr kumimoji="1" lang="en-US" altLang="zh-CN" sz="1600" dirty="0">
                <a:solidFill>
                  <a:schemeClr val="bg1"/>
                </a:solidFill>
                <a:latin typeface="Microsoft YaHei" charset="-122"/>
                <a:ea typeface="Microsoft YaHei" charset="-122"/>
                <a:cs typeface="Microsoft YaHei" charset="-122"/>
              </a:endParaRPr>
            </a:p>
          </p:txBody>
        </p:sp>
        <p:sp>
          <p:nvSpPr>
            <p:cNvPr id="13" name="圆角矩形 10"/>
            <p:cNvSpPr/>
            <p:nvPr/>
          </p:nvSpPr>
          <p:spPr>
            <a:xfrm>
              <a:off x="7417880" y="3251201"/>
              <a:ext cx="2678262" cy="2202074"/>
            </a:xfrm>
            <a:prstGeom prst="roundRect">
              <a:avLst/>
            </a:prstGeom>
            <a:solidFill>
              <a:schemeClr val="accent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smtClean="0">
                <a:solidFill>
                  <a:schemeClr val="bg1"/>
                </a:solidFill>
              </a:endParaRPr>
            </a:p>
            <a:p>
              <a:pPr algn="ctr"/>
              <a:endParaRPr lang="en-US" altLang="zh-CN" sz="1600" dirty="0">
                <a:solidFill>
                  <a:schemeClr val="bg1"/>
                </a:solidFill>
              </a:endParaRPr>
            </a:p>
            <a:p>
              <a:pPr algn="ctr"/>
              <a:endParaRPr lang="en-US" altLang="zh-CN" sz="1600" dirty="0" smtClean="0">
                <a:solidFill>
                  <a:schemeClr val="bg1"/>
                </a:solidFill>
              </a:endParaRPr>
            </a:p>
            <a:p>
              <a:pPr algn="ctr"/>
              <a:endParaRPr lang="en-US" altLang="zh-CN" sz="1600" dirty="0">
                <a:solidFill>
                  <a:schemeClr val="bg1"/>
                </a:solidFill>
              </a:endParaRPr>
            </a:p>
            <a:p>
              <a:pPr algn="ctr"/>
              <a:endParaRPr lang="en-US" altLang="zh-CN" sz="1600" dirty="0" smtClean="0">
                <a:solidFill>
                  <a:schemeClr val="bg1"/>
                </a:solidFill>
              </a:endParaRPr>
            </a:p>
            <a:p>
              <a:pPr algn="ctr"/>
              <a:endParaRPr lang="en-US" altLang="zh-CN" sz="1600" dirty="0">
                <a:solidFill>
                  <a:schemeClr val="bg1"/>
                </a:solidFill>
              </a:endParaRPr>
            </a:p>
            <a:p>
              <a:pPr algn="ctr"/>
              <a:endParaRPr lang="en-US" altLang="zh-CN" sz="1600" dirty="0" smtClean="0">
                <a:solidFill>
                  <a:schemeClr val="bg1"/>
                </a:solidFill>
              </a:endParaRPr>
            </a:p>
            <a:p>
              <a:pPr algn="ctr"/>
              <a:r>
                <a:rPr lang="en-US" altLang="zh-CN" sz="1600" dirty="0" err="1" smtClean="0">
                  <a:solidFill>
                    <a:schemeClr val="bg1"/>
                  </a:solidFill>
                </a:rPr>
                <a:t>Tendermint</a:t>
              </a:r>
              <a:r>
                <a:rPr lang="zh-CN" altLang="en-US" sz="1600" dirty="0" smtClean="0">
                  <a:solidFill>
                    <a:schemeClr val="bg1"/>
                  </a:solidFill>
                </a:rPr>
                <a:t> </a:t>
              </a:r>
              <a:r>
                <a:rPr lang="en-US" altLang="zh-CN" sz="1600" dirty="0" smtClean="0">
                  <a:solidFill>
                    <a:schemeClr val="bg1"/>
                  </a:solidFill>
                </a:rPr>
                <a:t>Core</a:t>
              </a:r>
              <a:endParaRPr kumimoji="1" lang="en-US" altLang="zh-CN" sz="1600" dirty="0" smtClean="0">
                <a:solidFill>
                  <a:schemeClr val="bg1"/>
                </a:solidFill>
                <a:latin typeface="Microsoft YaHei" charset="-122"/>
                <a:ea typeface="Microsoft YaHei" charset="-122"/>
                <a:cs typeface="Microsoft YaHei" charset="-122"/>
              </a:endParaRPr>
            </a:p>
          </p:txBody>
        </p:sp>
        <p:sp>
          <p:nvSpPr>
            <p:cNvPr id="14" name="圆角矩形 10"/>
            <p:cNvSpPr/>
            <p:nvPr/>
          </p:nvSpPr>
          <p:spPr>
            <a:xfrm>
              <a:off x="7417878" y="2364397"/>
              <a:ext cx="2678262" cy="721723"/>
            </a:xfrm>
            <a:prstGeom prst="roundRect">
              <a:avLst/>
            </a:prstGeom>
            <a:solidFill>
              <a:schemeClr val="accent6"/>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rPr>
                <a:t>应用</a:t>
              </a:r>
              <a:endParaRPr kumimoji="1" lang="en-US" altLang="zh-CN" sz="1600" dirty="0" smtClean="0">
                <a:solidFill>
                  <a:schemeClr val="bg1"/>
                </a:solidFill>
                <a:latin typeface="Microsoft YaHei" charset="-122"/>
                <a:ea typeface="Microsoft YaHei" charset="-122"/>
                <a:cs typeface="Microsoft YaHei" charset="-122"/>
              </a:endParaRPr>
            </a:p>
          </p:txBody>
        </p:sp>
        <p:sp>
          <p:nvSpPr>
            <p:cNvPr id="15" name="圆角矩形 10"/>
            <p:cNvSpPr/>
            <p:nvPr/>
          </p:nvSpPr>
          <p:spPr>
            <a:xfrm>
              <a:off x="7569918" y="3512042"/>
              <a:ext cx="2374181" cy="721723"/>
            </a:xfrm>
            <a:prstGeom prst="roundRect">
              <a:avLst/>
            </a:prstGeom>
            <a:solidFill>
              <a:schemeClr val="accent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rPr>
                <a:t>共识</a:t>
              </a:r>
              <a:endParaRPr kumimoji="1" lang="en-US" altLang="zh-CN" sz="1600" dirty="0" smtClean="0">
                <a:solidFill>
                  <a:schemeClr val="bg1"/>
                </a:solidFill>
                <a:latin typeface="Microsoft YaHei" charset="-122"/>
                <a:ea typeface="Microsoft YaHei" charset="-122"/>
                <a:cs typeface="Microsoft YaHei" charset="-122"/>
              </a:endParaRPr>
            </a:p>
          </p:txBody>
        </p:sp>
        <p:sp>
          <p:nvSpPr>
            <p:cNvPr id="16" name="圆角矩形 10"/>
            <p:cNvSpPr/>
            <p:nvPr/>
          </p:nvSpPr>
          <p:spPr>
            <a:xfrm>
              <a:off x="7569917" y="4260584"/>
              <a:ext cx="2374181" cy="721723"/>
            </a:xfrm>
            <a:prstGeom prst="roundRect">
              <a:avLst/>
            </a:prstGeom>
            <a:solidFill>
              <a:schemeClr val="accent5"/>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bg1"/>
                  </a:solidFill>
                </a:rPr>
                <a:t>网络</a:t>
              </a:r>
              <a:endParaRPr kumimoji="1" lang="en-US" altLang="zh-CN" sz="1600" dirty="0" smtClean="0">
                <a:solidFill>
                  <a:schemeClr val="bg1"/>
                </a:solidFill>
                <a:latin typeface="Microsoft YaHei" charset="-122"/>
                <a:ea typeface="Microsoft YaHei" charset="-122"/>
                <a:cs typeface="Microsoft YaHei" charset="-122"/>
              </a:endParaRPr>
            </a:p>
          </p:txBody>
        </p:sp>
      </p:grpSp>
    </p:spTree>
    <p:extLst>
      <p:ext uri="{BB962C8B-B14F-4D97-AF65-F5344CB8AC3E}">
        <p14:creationId xmlns:p14="http://schemas.microsoft.com/office/powerpoint/2010/main" val="1995933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Straight Arrow Connector 62"/>
          <p:cNvCxnSpPr/>
          <p:nvPr/>
        </p:nvCxnSpPr>
        <p:spPr>
          <a:xfrm flipH="1">
            <a:off x="18738909" y="9219786"/>
            <a:ext cx="5257" cy="10091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0" y="0"/>
            <a:ext cx="12192000" cy="889000"/>
          </a:xfrm>
          <a:prstGeom prst="rect">
            <a:avLst/>
          </a:prstGeom>
          <a:ln>
            <a:noFill/>
          </a:ln>
        </p:spPr>
        <p:style>
          <a:lnRef idx="1">
            <a:schemeClr val="accent1"/>
          </a:lnRef>
          <a:fillRef idx="3">
            <a:schemeClr val="accent1"/>
          </a:fillRef>
          <a:effectRef idx="2">
            <a:schemeClr val="accent1"/>
          </a:effectRef>
          <a:fontRef idx="minor">
            <a:schemeClr val="lt1"/>
          </a:fontRef>
        </p:style>
        <p:txBody>
          <a:bodyPr anchor="ctr"/>
          <a:lstStyle/>
          <a:p>
            <a:r>
              <a:rPr lang="zh-CN" altLang="en-US" sz="4000" dirty="0">
                <a:solidFill>
                  <a:schemeClr val="bg1"/>
                </a:solidFill>
              </a:rPr>
              <a:t> </a:t>
            </a:r>
            <a:r>
              <a:rPr lang="en-US" altLang="zh-CN" sz="4000" dirty="0" err="1" smtClean="0">
                <a:solidFill>
                  <a:schemeClr val="bg1"/>
                </a:solidFill>
              </a:rPr>
              <a:t>OKChain</a:t>
            </a:r>
            <a:endParaRPr lang="en-US" altLang="zh-CN" sz="4000" dirty="0">
              <a:solidFill>
                <a:schemeClr val="bg1"/>
              </a:solidFill>
            </a:endParaRPr>
          </a:p>
        </p:txBody>
      </p:sp>
      <p:sp>
        <p:nvSpPr>
          <p:cNvPr id="4" name="AutoShape 2" descr="/Users/oak/Documents/dex/干货 | 区块链互操作性，Part-1：Cosmos » 论坛 » EthFans | 以太坊爱好者.resources/f47447309ee2462988d110c8a266bc08.jpeg"/>
          <p:cNvSpPr>
            <a:spLocks noChangeAspect="1" noChangeArrowheads="1"/>
          </p:cNvSpPr>
          <p:nvPr/>
        </p:nvSpPr>
        <p:spPr bwMode="auto">
          <a:xfrm>
            <a:off x="174173" y="869441"/>
            <a:ext cx="4200525" cy="30575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7" name="Picture 66"/>
          <p:cNvPicPr/>
          <p:nvPr/>
        </p:nvPicPr>
        <p:blipFill>
          <a:blip r:embed="rId3"/>
          <a:stretch>
            <a:fillRect/>
          </a:stretch>
        </p:blipFill>
        <p:spPr>
          <a:xfrm>
            <a:off x="3386454" y="1105534"/>
            <a:ext cx="8157846" cy="5384166"/>
          </a:xfrm>
          <a:prstGeom prst="rect">
            <a:avLst/>
          </a:prstGeom>
          <a:noFill/>
          <a:ln w="9525">
            <a:noFill/>
          </a:ln>
        </p:spPr>
      </p:pic>
    </p:spTree>
    <p:extLst>
      <p:ext uri="{BB962C8B-B14F-4D97-AF65-F5344CB8AC3E}">
        <p14:creationId xmlns:p14="http://schemas.microsoft.com/office/powerpoint/2010/main" val="85151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Ink 1"/>
          <p:cNvPicPr>
            <a:picLocks noChangeAspect="1"/>
          </p:cNvPicPr>
          <p:nvPr/>
        </p:nvPicPr>
        <p:blipFill>
          <a:blip r:embed="rId3"/>
          <a:stretch>
            <a:fillRect/>
          </a:stretch>
        </p:blipFill>
        <p:spPr>
          <a:xfrm>
            <a:off x="2254251" y="711200"/>
            <a:ext cx="25400" cy="25400"/>
          </a:xfrm>
          <a:prstGeom prst="rect">
            <a:avLst/>
          </a:prstGeom>
          <a:noFill/>
          <a:ln w="9525">
            <a:noFill/>
          </a:ln>
        </p:spPr>
      </p:pic>
      <p:sp>
        <p:nvSpPr>
          <p:cNvPr id="9" name="Rectangle 8"/>
          <p:cNvSpPr/>
          <p:nvPr/>
        </p:nvSpPr>
        <p:spPr>
          <a:xfrm>
            <a:off x="0" y="0"/>
            <a:ext cx="12192000" cy="889000"/>
          </a:xfrm>
          <a:prstGeom prst="rect">
            <a:avLst/>
          </a:prstGeom>
          <a:ln>
            <a:noFill/>
          </a:ln>
        </p:spPr>
        <p:style>
          <a:lnRef idx="1">
            <a:schemeClr val="accent1"/>
          </a:lnRef>
          <a:fillRef idx="3">
            <a:schemeClr val="accent1"/>
          </a:fillRef>
          <a:effectRef idx="2">
            <a:schemeClr val="accent1"/>
          </a:effectRef>
          <a:fontRef idx="minor">
            <a:schemeClr val="lt1"/>
          </a:fontRef>
        </p:style>
        <p:txBody>
          <a:bodyPr anchor="ctr"/>
          <a:lstStyle/>
          <a:p>
            <a:pPr marL="285750" lvl="0" fontAlgn="base">
              <a:spcBef>
                <a:spcPct val="0"/>
              </a:spcBef>
              <a:spcAft>
                <a:spcPct val="0"/>
              </a:spcAft>
              <a:defRPr/>
            </a:pPr>
            <a:r>
              <a:rPr lang="zh-CN" altLang="en-US" sz="3735" dirty="0"/>
              <a:t>提纲</a:t>
            </a:r>
            <a:endParaRPr kumimoji="0" lang="en-US" altLang="zh-CN" sz="3735" b="0" i="0" u="none" strike="noStrike" kern="1200" cap="none" spc="0" normalizeH="0" baseline="0" noProof="0" dirty="0">
              <a:ln>
                <a:noFill/>
              </a:ln>
              <a:solidFill>
                <a:schemeClr val="lt1"/>
              </a:solidFill>
              <a:effectLst/>
              <a:uLnTx/>
              <a:uFillTx/>
              <a:latin typeface="+mn-lt"/>
              <a:ea typeface="+mn-ea"/>
              <a:cs typeface="+mn-cs"/>
            </a:endParaRPr>
          </a:p>
        </p:txBody>
      </p:sp>
      <p:sp>
        <p:nvSpPr>
          <p:cNvPr id="39940" name="AutoShape 2" descr="Micropayment Channel Example"/>
          <p:cNvSpPr>
            <a:spLocks noChangeAspect="1"/>
          </p:cNvSpPr>
          <p:nvPr/>
        </p:nvSpPr>
        <p:spPr>
          <a:xfrm>
            <a:off x="207433" y="-192616"/>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1" name="AutoShape 4" descr="Micropayment Channel Example"/>
          <p:cNvSpPr>
            <a:spLocks noChangeAspect="1"/>
          </p:cNvSpPr>
          <p:nvPr/>
        </p:nvSpPr>
        <p:spPr>
          <a:xfrm>
            <a:off x="410633" y="10584"/>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8" name="TextBox 3"/>
          <p:cNvSpPr txBox="1"/>
          <p:nvPr/>
        </p:nvSpPr>
        <p:spPr>
          <a:xfrm>
            <a:off x="1376681" y="1081616"/>
            <a:ext cx="7283861" cy="501675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514350" lvl="0" indent="-514350" eaLnBrk="1" hangingPunct="1">
              <a:lnSpc>
                <a:spcPct val="200000"/>
              </a:lnSpc>
              <a:spcBef>
                <a:spcPct val="0"/>
              </a:spcBef>
              <a:buFont typeface="+mj-lt"/>
              <a:buAutoNum type="arabicPeriod"/>
            </a:pPr>
            <a:r>
              <a:rPr lang="zh-CN" altLang="en-US" sz="3200" b="1" dirty="0" smtClean="0">
                <a:latin typeface="Arial" panose="020B0604020202090204" pitchFamily="34" charset="0"/>
                <a:ea typeface="SimSun" pitchFamily="2" charset="-122"/>
                <a:sym typeface="+mn-ea"/>
              </a:rPr>
              <a:t>中心化交易所</a:t>
            </a:r>
            <a:endParaRPr lang="en-US" altLang="zh-CN" sz="3200" b="1" dirty="0" smtClean="0">
              <a:latin typeface="Arial" panose="020B0604020202090204" pitchFamily="34" charset="0"/>
              <a:ea typeface="SimSun" pitchFamily="2" charset="-122"/>
              <a:sym typeface="+mn-ea"/>
            </a:endParaRPr>
          </a:p>
          <a:p>
            <a:pPr marL="514350" lvl="0" indent="-514350" eaLnBrk="1" hangingPunct="1">
              <a:lnSpc>
                <a:spcPct val="200000"/>
              </a:lnSpc>
              <a:spcBef>
                <a:spcPct val="0"/>
              </a:spcBef>
              <a:buFont typeface="+mj-lt"/>
              <a:buAutoNum type="arabicPeriod"/>
            </a:pPr>
            <a:r>
              <a:rPr lang="zh-CN" altLang="en-US" sz="3200" b="1" dirty="0" smtClean="0">
                <a:latin typeface="Arial" panose="020B0604020202090204" pitchFamily="34" charset="0"/>
                <a:ea typeface="SimSun" pitchFamily="2" charset="-122"/>
                <a:sym typeface="+mn-ea"/>
              </a:rPr>
              <a:t>为什么</a:t>
            </a:r>
            <a:r>
              <a:rPr lang="zh-CN" altLang="en-US" sz="3200" b="1" dirty="0">
                <a:latin typeface="Arial" panose="020B0604020202090204" pitchFamily="34" charset="0"/>
                <a:ea typeface="SimSun" pitchFamily="2" charset="-122"/>
                <a:sym typeface="+mn-ea"/>
              </a:rPr>
              <a:t>要有去中心化</a:t>
            </a:r>
            <a:r>
              <a:rPr lang="zh-CN" altLang="en-US" sz="3200" b="1" dirty="0" smtClean="0">
                <a:latin typeface="Arial" panose="020B0604020202090204" pitchFamily="34" charset="0"/>
                <a:ea typeface="SimSun" pitchFamily="2" charset="-122"/>
                <a:sym typeface="+mn-ea"/>
              </a:rPr>
              <a:t>交易所</a:t>
            </a:r>
            <a:endParaRPr lang="en-US" altLang="zh-CN" sz="3200" b="1" dirty="0" smtClean="0">
              <a:latin typeface="Arial" panose="020B0604020202090204" pitchFamily="34" charset="0"/>
              <a:ea typeface="SimSun" pitchFamily="2" charset="-122"/>
              <a:sym typeface="+mn-ea"/>
            </a:endParaRPr>
          </a:p>
          <a:p>
            <a:pPr marL="514350" lvl="0" indent="-514350" eaLnBrk="1" hangingPunct="1">
              <a:lnSpc>
                <a:spcPct val="200000"/>
              </a:lnSpc>
              <a:spcBef>
                <a:spcPct val="0"/>
              </a:spcBef>
              <a:buFont typeface="+mj-lt"/>
              <a:buAutoNum type="arabicPeriod"/>
            </a:pPr>
            <a:r>
              <a:rPr lang="zh-CN" altLang="en-US" sz="3200" b="1" dirty="0" smtClean="0">
                <a:latin typeface="Arial" panose="020B0604020202090204" pitchFamily="34" charset="0"/>
                <a:ea typeface="SimSun" pitchFamily="2" charset="-122"/>
                <a:sym typeface="+mn-ea"/>
              </a:rPr>
              <a:t>区块链技术</a:t>
            </a:r>
            <a:endParaRPr lang="en-US" altLang="zh-CN" sz="3200" b="1" dirty="0" smtClean="0">
              <a:latin typeface="Arial" panose="020B0604020202090204" pitchFamily="34" charset="0"/>
              <a:ea typeface="SimSun" pitchFamily="2" charset="-122"/>
              <a:sym typeface="+mn-ea"/>
            </a:endParaRPr>
          </a:p>
          <a:p>
            <a:pPr marL="514350" lvl="0" indent="-514350" eaLnBrk="1" hangingPunct="1">
              <a:lnSpc>
                <a:spcPct val="200000"/>
              </a:lnSpc>
              <a:spcBef>
                <a:spcPct val="0"/>
              </a:spcBef>
              <a:buFont typeface="+mj-lt"/>
              <a:buAutoNum type="arabicPeriod"/>
            </a:pPr>
            <a:r>
              <a:rPr lang="zh-CN" altLang="en-US" sz="3200" b="1" dirty="0" smtClean="0">
                <a:latin typeface="Arial" panose="020B0604020202090204" pitchFamily="34" charset="0"/>
                <a:ea typeface="SimSun" pitchFamily="2" charset="-122"/>
              </a:rPr>
              <a:t>几种主流去</a:t>
            </a:r>
            <a:r>
              <a:rPr lang="zh-CN" altLang="en-US" sz="3200" b="1" dirty="0">
                <a:latin typeface="Arial" panose="020B0604020202090204" pitchFamily="34" charset="0"/>
                <a:ea typeface="SimSun" pitchFamily="2" charset="-122"/>
              </a:rPr>
              <a:t>中心化</a:t>
            </a:r>
            <a:r>
              <a:rPr lang="zh-CN" altLang="en-US" sz="3200" b="1" dirty="0" smtClean="0">
                <a:latin typeface="Arial" panose="020B0604020202090204" pitchFamily="34" charset="0"/>
                <a:ea typeface="SimSun" pitchFamily="2" charset="-122"/>
              </a:rPr>
              <a:t>交易所</a:t>
            </a:r>
            <a:endParaRPr lang="en-US" altLang="zh-CN" sz="3200" b="1" dirty="0" smtClean="0">
              <a:latin typeface="Arial" panose="020B0604020202090204" pitchFamily="34" charset="0"/>
              <a:ea typeface="SimSun" pitchFamily="2" charset="-122"/>
            </a:endParaRPr>
          </a:p>
          <a:p>
            <a:pPr marL="514350" lvl="0" indent="-514350" eaLnBrk="1" hangingPunct="1">
              <a:lnSpc>
                <a:spcPct val="200000"/>
              </a:lnSpc>
              <a:spcBef>
                <a:spcPct val="0"/>
              </a:spcBef>
              <a:buFont typeface="+mj-lt"/>
              <a:buAutoNum type="arabicPeriod"/>
            </a:pPr>
            <a:r>
              <a:rPr lang="en-US" altLang="zh-CN" sz="3200" b="1" dirty="0" err="1" smtClean="0">
                <a:latin typeface="Arial" panose="020B0604020202090204" pitchFamily="34" charset="0"/>
                <a:ea typeface="SimSun" pitchFamily="2" charset="-122"/>
              </a:rPr>
              <a:t>OKChain</a:t>
            </a:r>
            <a:r>
              <a:rPr lang="zh-CN" altLang="en-US" sz="3200" b="1" dirty="0" smtClean="0">
                <a:latin typeface="Arial" panose="020B0604020202090204" pitchFamily="34" charset="0"/>
                <a:ea typeface="SimSun" pitchFamily="2" charset="-122"/>
              </a:rPr>
              <a:t> </a:t>
            </a:r>
            <a:r>
              <a:rPr lang="en-US" altLang="zh-CN" sz="3200" b="1" dirty="0">
                <a:latin typeface="Arial" panose="020B0604020202090204" pitchFamily="34" charset="0"/>
                <a:ea typeface="SimSun" pitchFamily="2" charset="-122"/>
              </a:rPr>
              <a:t>&amp;</a:t>
            </a:r>
            <a:r>
              <a:rPr lang="zh-CN" altLang="en-US" sz="3200" b="1" dirty="0">
                <a:latin typeface="Arial" panose="020B0604020202090204" pitchFamily="34" charset="0"/>
                <a:ea typeface="SimSun" pitchFamily="2" charset="-122"/>
              </a:rPr>
              <a:t> </a:t>
            </a:r>
            <a:r>
              <a:rPr lang="en-US" altLang="zh-CN" sz="3200" b="1" dirty="0" err="1" smtClean="0">
                <a:latin typeface="Arial" panose="020B0604020202090204" pitchFamily="34" charset="0"/>
                <a:ea typeface="SimSun" pitchFamily="2" charset="-122"/>
              </a:rPr>
              <a:t>OKDex</a:t>
            </a:r>
            <a:endParaRPr lang="en-US" altLang="en-US" sz="3200" b="1" i="1" dirty="0">
              <a:latin typeface="Arial" panose="020B0604020202090204" pitchFamily="34" charset="0"/>
              <a:ea typeface="SimSun" pitchFamily="2" charset="-122"/>
              <a:sym typeface="+mn-e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0"/>
          <p:cNvSpPr/>
          <p:nvPr/>
        </p:nvSpPr>
        <p:spPr>
          <a:xfrm>
            <a:off x="3215077" y="3527891"/>
            <a:ext cx="998147" cy="74121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00" dirty="0">
                <a:latin typeface="Microsoft YaHei" charset="-122"/>
                <a:ea typeface="Microsoft YaHei" charset="-122"/>
                <a:cs typeface="Microsoft YaHei" charset="-122"/>
                <a:sym typeface="+mn-ea"/>
              </a:rPr>
              <a:t>Validator </a:t>
            </a:r>
            <a:r>
              <a:rPr kumimoji="1" lang="en-US" altLang="zh-CN" sz="1100" dirty="0">
                <a:latin typeface="Microsoft YaHei" charset="-122"/>
                <a:ea typeface="Microsoft YaHei" charset="-122"/>
                <a:cs typeface="Microsoft YaHei" charset="-122"/>
              </a:rPr>
              <a:t>Node</a:t>
            </a:r>
          </a:p>
        </p:txBody>
      </p:sp>
      <p:sp>
        <p:nvSpPr>
          <p:cNvPr id="13" name="圆角矩形 10"/>
          <p:cNvSpPr/>
          <p:nvPr/>
        </p:nvSpPr>
        <p:spPr>
          <a:xfrm>
            <a:off x="4470472" y="5349706"/>
            <a:ext cx="998147" cy="74121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00" dirty="0">
                <a:latin typeface="Microsoft YaHei" charset="-122"/>
                <a:ea typeface="Microsoft YaHei" charset="-122"/>
                <a:cs typeface="Microsoft YaHei" charset="-122"/>
                <a:sym typeface="+mn-ea"/>
              </a:rPr>
              <a:t>Validator </a:t>
            </a:r>
            <a:r>
              <a:rPr kumimoji="1" lang="en-US" altLang="zh-CN" sz="1100" dirty="0">
                <a:latin typeface="Microsoft YaHei" charset="-122"/>
                <a:ea typeface="Microsoft YaHei" charset="-122"/>
                <a:cs typeface="Microsoft YaHei" charset="-122"/>
              </a:rPr>
              <a:t>Node</a:t>
            </a:r>
          </a:p>
        </p:txBody>
      </p:sp>
      <p:sp>
        <p:nvSpPr>
          <p:cNvPr id="15" name="圆角矩形 10"/>
          <p:cNvSpPr/>
          <p:nvPr/>
        </p:nvSpPr>
        <p:spPr>
          <a:xfrm>
            <a:off x="5548702" y="2243921"/>
            <a:ext cx="998147" cy="74121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00" dirty="0">
                <a:latin typeface="Microsoft YaHei" charset="-122"/>
                <a:ea typeface="Microsoft YaHei" charset="-122"/>
                <a:cs typeface="Microsoft YaHei" charset="-122"/>
              </a:rPr>
              <a:t>Validator Node</a:t>
            </a:r>
          </a:p>
        </p:txBody>
      </p:sp>
      <p:sp>
        <p:nvSpPr>
          <p:cNvPr id="16" name="圆角矩形 10"/>
          <p:cNvSpPr/>
          <p:nvPr/>
        </p:nvSpPr>
        <p:spPr>
          <a:xfrm>
            <a:off x="7745167" y="3527891"/>
            <a:ext cx="998147" cy="74121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00" dirty="0">
                <a:latin typeface="Microsoft YaHei" charset="-122"/>
                <a:ea typeface="Microsoft YaHei" charset="-122"/>
                <a:cs typeface="Microsoft YaHei" charset="-122"/>
                <a:sym typeface="+mn-ea"/>
              </a:rPr>
              <a:t>Validator </a:t>
            </a:r>
            <a:r>
              <a:rPr kumimoji="1" lang="en-US" altLang="zh-CN" sz="1100" dirty="0">
                <a:latin typeface="Microsoft YaHei" charset="-122"/>
                <a:ea typeface="Microsoft YaHei" charset="-122"/>
                <a:cs typeface="Microsoft YaHei" charset="-122"/>
              </a:rPr>
              <a:t>Node</a:t>
            </a:r>
          </a:p>
        </p:txBody>
      </p:sp>
      <p:sp>
        <p:nvSpPr>
          <p:cNvPr id="17" name="圆角矩形 10"/>
          <p:cNvSpPr/>
          <p:nvPr/>
        </p:nvSpPr>
        <p:spPr>
          <a:xfrm>
            <a:off x="6571687" y="5349706"/>
            <a:ext cx="998147" cy="74121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00" dirty="0">
                <a:latin typeface="Microsoft YaHei" charset="-122"/>
                <a:ea typeface="Microsoft YaHei" charset="-122"/>
                <a:cs typeface="Microsoft YaHei" charset="-122"/>
                <a:sym typeface="+mn-ea"/>
              </a:rPr>
              <a:t>Validator </a:t>
            </a:r>
            <a:r>
              <a:rPr kumimoji="1" lang="en-US" altLang="zh-CN" sz="1100" dirty="0">
                <a:latin typeface="Microsoft YaHei" charset="-122"/>
                <a:ea typeface="Microsoft YaHei" charset="-122"/>
                <a:cs typeface="Microsoft YaHei" charset="-122"/>
              </a:rPr>
              <a:t>Node</a:t>
            </a:r>
          </a:p>
        </p:txBody>
      </p:sp>
      <p:cxnSp>
        <p:nvCxnSpPr>
          <p:cNvPr id="22" name="Straight Arrow Connector 21"/>
          <p:cNvCxnSpPr>
            <a:stCxn id="15" idx="3"/>
            <a:endCxn id="16" idx="0"/>
          </p:cNvCxnSpPr>
          <p:nvPr/>
        </p:nvCxnSpPr>
        <p:spPr>
          <a:xfrm>
            <a:off x="6546849" y="2614528"/>
            <a:ext cx="1697392" cy="91336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 idx="2"/>
            <a:endCxn id="13" idx="0"/>
          </p:cNvCxnSpPr>
          <p:nvPr/>
        </p:nvCxnSpPr>
        <p:spPr>
          <a:xfrm>
            <a:off x="3714151" y="4269105"/>
            <a:ext cx="1255395" cy="108060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a:stCxn id="15" idx="1"/>
            <a:endCxn id="2" idx="0"/>
          </p:cNvCxnSpPr>
          <p:nvPr/>
        </p:nvCxnSpPr>
        <p:spPr>
          <a:xfrm flipH="1">
            <a:off x="3714151" y="2614528"/>
            <a:ext cx="1834551" cy="91336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6" idx="2"/>
            <a:endCxn id="17" idx="0"/>
          </p:cNvCxnSpPr>
          <p:nvPr/>
        </p:nvCxnSpPr>
        <p:spPr>
          <a:xfrm flipH="1">
            <a:off x="7070761" y="4269105"/>
            <a:ext cx="1173480" cy="108060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3" idx="3"/>
            <a:endCxn id="17" idx="1"/>
          </p:cNvCxnSpPr>
          <p:nvPr/>
        </p:nvCxnSpPr>
        <p:spPr>
          <a:xfrm>
            <a:off x="5468619" y="5720313"/>
            <a:ext cx="1103068"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6" idx="1"/>
            <a:endCxn id="2" idx="3"/>
          </p:cNvCxnSpPr>
          <p:nvPr/>
        </p:nvCxnSpPr>
        <p:spPr>
          <a:xfrm flipH="1">
            <a:off x="4213224" y="3898498"/>
            <a:ext cx="3531943"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6" idx="1"/>
            <a:endCxn id="13" idx="0"/>
          </p:cNvCxnSpPr>
          <p:nvPr/>
        </p:nvCxnSpPr>
        <p:spPr>
          <a:xfrm flipH="1">
            <a:off x="4969546" y="3898498"/>
            <a:ext cx="2775621" cy="145120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5" idx="2"/>
            <a:endCxn id="13" idx="0"/>
          </p:cNvCxnSpPr>
          <p:nvPr/>
        </p:nvCxnSpPr>
        <p:spPr>
          <a:xfrm flipH="1">
            <a:off x="4969546" y="2985135"/>
            <a:ext cx="1078230" cy="236457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5" idx="2"/>
            <a:endCxn id="17" idx="0"/>
          </p:cNvCxnSpPr>
          <p:nvPr/>
        </p:nvCxnSpPr>
        <p:spPr>
          <a:xfrm>
            <a:off x="6047776" y="2985135"/>
            <a:ext cx="1022985" cy="236457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 idx="3"/>
            <a:endCxn id="17" idx="0"/>
          </p:cNvCxnSpPr>
          <p:nvPr/>
        </p:nvCxnSpPr>
        <p:spPr>
          <a:xfrm>
            <a:off x="4213224" y="3898498"/>
            <a:ext cx="2857537" cy="145120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5" name="圆角矩形 10"/>
          <p:cNvSpPr/>
          <p:nvPr/>
        </p:nvSpPr>
        <p:spPr>
          <a:xfrm>
            <a:off x="8782959" y="4542929"/>
            <a:ext cx="812855" cy="551561"/>
          </a:xfrm>
          <a:prstGeom prst="roundRect">
            <a:avLst/>
          </a:prstGeom>
          <a:solidFill>
            <a:schemeClr val="accent5">
              <a:lumMod val="75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00" dirty="0">
                <a:latin typeface="Microsoft YaHei" charset="-122"/>
                <a:ea typeface="Microsoft YaHei" charset="-122"/>
                <a:cs typeface="Microsoft YaHei" charset="-122"/>
              </a:rPr>
              <a:t>Validator candidate</a:t>
            </a:r>
          </a:p>
        </p:txBody>
      </p:sp>
      <p:sp>
        <p:nvSpPr>
          <p:cNvPr id="27" name="圆角矩形 10"/>
          <p:cNvSpPr/>
          <p:nvPr/>
        </p:nvSpPr>
        <p:spPr>
          <a:xfrm>
            <a:off x="8055553" y="1932559"/>
            <a:ext cx="812855" cy="55156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00" smtClean="0">
                <a:latin typeface="Microsoft YaHei" charset="-122"/>
                <a:ea typeface="Microsoft YaHei" charset="-122"/>
                <a:cs typeface="Microsoft YaHei" charset="-122"/>
              </a:rPr>
              <a:t>Fullnode</a:t>
            </a:r>
            <a:endParaRPr kumimoji="1" lang="en-US" altLang="zh-CN" sz="900" dirty="0">
              <a:latin typeface="Microsoft YaHei" charset="-122"/>
              <a:ea typeface="Microsoft YaHei" charset="-122"/>
              <a:cs typeface="Microsoft YaHei" charset="-122"/>
            </a:endParaRPr>
          </a:p>
        </p:txBody>
      </p:sp>
      <p:sp>
        <p:nvSpPr>
          <p:cNvPr id="28" name="圆角矩形 10"/>
          <p:cNvSpPr/>
          <p:nvPr/>
        </p:nvSpPr>
        <p:spPr>
          <a:xfrm>
            <a:off x="3282893" y="1822069"/>
            <a:ext cx="812855" cy="551561"/>
          </a:xfrm>
          <a:prstGeom prst="round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00" dirty="0">
                <a:latin typeface="Microsoft YaHei" charset="-122"/>
                <a:ea typeface="Microsoft YaHei" charset="-122"/>
                <a:cs typeface="Microsoft YaHei" charset="-122"/>
              </a:rPr>
              <a:t>Validator candidate</a:t>
            </a:r>
          </a:p>
        </p:txBody>
      </p:sp>
      <p:cxnSp>
        <p:nvCxnSpPr>
          <p:cNvPr id="33" name="Straight Arrow Connector 32"/>
          <p:cNvCxnSpPr>
            <a:stCxn id="2" idx="1"/>
            <a:endCxn id="70" idx="7"/>
          </p:cNvCxnSpPr>
          <p:nvPr/>
        </p:nvCxnSpPr>
        <p:spPr>
          <a:xfrm flipH="1">
            <a:off x="2515446" y="3898498"/>
            <a:ext cx="699631" cy="60533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3" idx="1"/>
            <a:endCxn id="75" idx="7"/>
          </p:cNvCxnSpPr>
          <p:nvPr/>
        </p:nvCxnSpPr>
        <p:spPr>
          <a:xfrm flipH="1">
            <a:off x="2871694" y="5720313"/>
            <a:ext cx="1598778" cy="39336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7" idx="3"/>
            <a:endCxn id="80" idx="2"/>
          </p:cNvCxnSpPr>
          <p:nvPr/>
        </p:nvCxnSpPr>
        <p:spPr>
          <a:xfrm>
            <a:off x="7569834" y="5720313"/>
            <a:ext cx="1192914" cy="53377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84" idx="3"/>
            <a:endCxn id="16" idx="3"/>
          </p:cNvCxnSpPr>
          <p:nvPr/>
        </p:nvCxnSpPr>
        <p:spPr>
          <a:xfrm flipH="1">
            <a:off x="8743314" y="3349429"/>
            <a:ext cx="970182" cy="54906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88" idx="4"/>
            <a:endCxn id="15" idx="0"/>
          </p:cNvCxnSpPr>
          <p:nvPr/>
        </p:nvCxnSpPr>
        <p:spPr>
          <a:xfrm>
            <a:off x="5758569" y="1777945"/>
            <a:ext cx="289207" cy="46597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28" idx="1"/>
            <a:endCxn id="91" idx="6"/>
          </p:cNvCxnSpPr>
          <p:nvPr/>
        </p:nvCxnSpPr>
        <p:spPr>
          <a:xfrm flipH="1">
            <a:off x="2541118" y="2097850"/>
            <a:ext cx="741775" cy="7510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18738909" y="9219786"/>
            <a:ext cx="5257" cy="10091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96" idx="2"/>
            <a:endCxn id="25" idx="3"/>
          </p:cNvCxnSpPr>
          <p:nvPr/>
        </p:nvCxnSpPr>
        <p:spPr>
          <a:xfrm flipH="1" flipV="1">
            <a:off x="9595814" y="4818710"/>
            <a:ext cx="1112472" cy="26549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 idx="0"/>
            <a:endCxn id="28" idx="2"/>
          </p:cNvCxnSpPr>
          <p:nvPr/>
        </p:nvCxnSpPr>
        <p:spPr>
          <a:xfrm flipH="1" flipV="1">
            <a:off x="3689321" y="2373630"/>
            <a:ext cx="24830" cy="115426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6" idx="0"/>
            <a:endCxn id="27" idx="2"/>
          </p:cNvCxnSpPr>
          <p:nvPr/>
        </p:nvCxnSpPr>
        <p:spPr>
          <a:xfrm flipV="1">
            <a:off x="8244241" y="2484120"/>
            <a:ext cx="217740" cy="104377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25" idx="0"/>
            <a:endCxn id="16" idx="2"/>
          </p:cNvCxnSpPr>
          <p:nvPr/>
        </p:nvCxnSpPr>
        <p:spPr>
          <a:xfrm flipH="1" flipV="1">
            <a:off x="8244241" y="4269105"/>
            <a:ext cx="945146" cy="27382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5" idx="1"/>
            <a:endCxn id="28" idx="3"/>
          </p:cNvCxnSpPr>
          <p:nvPr/>
        </p:nvCxnSpPr>
        <p:spPr>
          <a:xfrm flipH="1" flipV="1">
            <a:off x="4095748" y="2097850"/>
            <a:ext cx="1452954" cy="51667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5" idx="3"/>
            <a:endCxn id="27" idx="1"/>
          </p:cNvCxnSpPr>
          <p:nvPr/>
        </p:nvCxnSpPr>
        <p:spPr>
          <a:xfrm flipV="1">
            <a:off x="6546849" y="2208340"/>
            <a:ext cx="1508704" cy="4061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17" idx="0"/>
            <a:endCxn id="25" idx="1"/>
          </p:cNvCxnSpPr>
          <p:nvPr/>
        </p:nvCxnSpPr>
        <p:spPr>
          <a:xfrm flipV="1">
            <a:off x="7070761" y="4818710"/>
            <a:ext cx="1712198" cy="53099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0" y="0"/>
            <a:ext cx="12192000" cy="889000"/>
          </a:xfrm>
          <a:prstGeom prst="rect">
            <a:avLst/>
          </a:prstGeom>
          <a:ln>
            <a:noFill/>
          </a:ln>
        </p:spPr>
        <p:style>
          <a:lnRef idx="1">
            <a:schemeClr val="accent1"/>
          </a:lnRef>
          <a:fillRef idx="3">
            <a:schemeClr val="accent1"/>
          </a:fillRef>
          <a:effectRef idx="2">
            <a:schemeClr val="accent1"/>
          </a:effectRef>
          <a:fontRef idx="minor">
            <a:schemeClr val="lt1"/>
          </a:fontRef>
        </p:style>
        <p:txBody>
          <a:bodyPr anchor="ctr"/>
          <a:lstStyle/>
          <a:p>
            <a:r>
              <a:rPr lang="zh-CN" altLang="en-US" sz="4000" dirty="0">
                <a:solidFill>
                  <a:schemeClr val="bg1"/>
                </a:solidFill>
              </a:rPr>
              <a:t> </a:t>
            </a:r>
            <a:r>
              <a:rPr lang="en-US" altLang="zh-CN" sz="4000" dirty="0" err="1">
                <a:solidFill>
                  <a:schemeClr val="bg1"/>
                </a:solidFill>
              </a:rPr>
              <a:t>OKChain</a:t>
            </a:r>
            <a:r>
              <a:rPr lang="zh-CN" altLang="en-US" sz="4000" dirty="0">
                <a:solidFill>
                  <a:schemeClr val="bg1"/>
                </a:solidFill>
              </a:rPr>
              <a:t> </a:t>
            </a:r>
            <a:r>
              <a:rPr lang="zh-CN" altLang="en-US" sz="4000" dirty="0" smtClean="0">
                <a:solidFill>
                  <a:schemeClr val="bg1"/>
                </a:solidFill>
              </a:rPr>
              <a:t>矿</a:t>
            </a:r>
            <a:r>
              <a:rPr lang="zh-CN" altLang="en-US" sz="4000" dirty="0" smtClean="0">
                <a:solidFill>
                  <a:schemeClr val="bg1"/>
                </a:solidFill>
              </a:rPr>
              <a:t>工网络</a:t>
            </a:r>
            <a:endParaRPr lang="en-US" altLang="zh-CN" sz="4000" dirty="0">
              <a:solidFill>
                <a:schemeClr val="bg1"/>
              </a:solidFill>
            </a:endParaRPr>
          </a:p>
        </p:txBody>
      </p:sp>
      <p:sp>
        <p:nvSpPr>
          <p:cNvPr id="4" name="AutoShape 2" descr="/Users/oak/Documents/dex/干货 | 区块链互操作性，Part-1：Cosmos » 论坛 » EthFans | 以太坊爱好者.resources/f47447309ee2462988d110c8a266bc08.jpeg"/>
          <p:cNvSpPr>
            <a:spLocks noChangeAspect="1" noChangeArrowheads="1"/>
          </p:cNvSpPr>
          <p:nvPr/>
        </p:nvSpPr>
        <p:spPr bwMode="auto">
          <a:xfrm>
            <a:off x="174173" y="869441"/>
            <a:ext cx="4200525" cy="30575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7" name="Group 66"/>
          <p:cNvGrpSpPr/>
          <p:nvPr/>
        </p:nvGrpSpPr>
        <p:grpSpPr>
          <a:xfrm>
            <a:off x="1755014" y="4243576"/>
            <a:ext cx="827387" cy="695959"/>
            <a:chOff x="4824182" y="4730998"/>
            <a:chExt cx="827387" cy="695959"/>
          </a:xfrm>
        </p:grpSpPr>
        <p:sp>
          <p:nvSpPr>
            <p:cNvPr id="68" name="Smiley Face 67"/>
            <p:cNvSpPr/>
            <p:nvPr/>
          </p:nvSpPr>
          <p:spPr>
            <a:xfrm>
              <a:off x="5016569" y="4730998"/>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miley Face 69"/>
            <p:cNvSpPr/>
            <p:nvPr/>
          </p:nvSpPr>
          <p:spPr>
            <a:xfrm>
              <a:off x="5194369" y="4921498"/>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Smiley Face 70"/>
            <p:cNvSpPr/>
            <p:nvPr/>
          </p:nvSpPr>
          <p:spPr>
            <a:xfrm>
              <a:off x="4824182" y="4950611"/>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2111262" y="5853423"/>
            <a:ext cx="827387" cy="695959"/>
            <a:chOff x="4824182" y="4730998"/>
            <a:chExt cx="827387" cy="695959"/>
          </a:xfrm>
        </p:grpSpPr>
        <p:sp>
          <p:nvSpPr>
            <p:cNvPr id="74" name="Smiley Face 73"/>
            <p:cNvSpPr/>
            <p:nvPr/>
          </p:nvSpPr>
          <p:spPr>
            <a:xfrm>
              <a:off x="5016569" y="4730998"/>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Smiley Face 74"/>
            <p:cNvSpPr/>
            <p:nvPr/>
          </p:nvSpPr>
          <p:spPr>
            <a:xfrm>
              <a:off x="5194369" y="4921498"/>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Smiley Face 75"/>
            <p:cNvSpPr/>
            <p:nvPr/>
          </p:nvSpPr>
          <p:spPr>
            <a:xfrm>
              <a:off x="4824182" y="4950611"/>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8762748" y="5796304"/>
            <a:ext cx="827387" cy="695959"/>
            <a:chOff x="4824182" y="4730998"/>
            <a:chExt cx="827387" cy="695959"/>
          </a:xfrm>
        </p:grpSpPr>
        <p:sp>
          <p:nvSpPr>
            <p:cNvPr id="78" name="Smiley Face 77"/>
            <p:cNvSpPr/>
            <p:nvPr/>
          </p:nvSpPr>
          <p:spPr>
            <a:xfrm>
              <a:off x="5016569" y="4730998"/>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Smiley Face 78"/>
            <p:cNvSpPr/>
            <p:nvPr/>
          </p:nvSpPr>
          <p:spPr>
            <a:xfrm>
              <a:off x="5194369" y="4921498"/>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Smiley Face 79"/>
            <p:cNvSpPr/>
            <p:nvPr/>
          </p:nvSpPr>
          <p:spPr>
            <a:xfrm>
              <a:off x="4824182" y="4950611"/>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p:cNvGrpSpPr/>
          <p:nvPr/>
        </p:nvGrpSpPr>
        <p:grpSpPr>
          <a:xfrm>
            <a:off x="9646541" y="2723229"/>
            <a:ext cx="827387" cy="695959"/>
            <a:chOff x="4824182" y="4730998"/>
            <a:chExt cx="827387" cy="695959"/>
          </a:xfrm>
        </p:grpSpPr>
        <p:sp>
          <p:nvSpPr>
            <p:cNvPr id="82" name="Smiley Face 81"/>
            <p:cNvSpPr/>
            <p:nvPr/>
          </p:nvSpPr>
          <p:spPr>
            <a:xfrm>
              <a:off x="5016569" y="4730998"/>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Smiley Face 82"/>
            <p:cNvSpPr/>
            <p:nvPr/>
          </p:nvSpPr>
          <p:spPr>
            <a:xfrm>
              <a:off x="5194369" y="4921498"/>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Smiley Face 83"/>
            <p:cNvSpPr/>
            <p:nvPr/>
          </p:nvSpPr>
          <p:spPr>
            <a:xfrm>
              <a:off x="4824182" y="4950611"/>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5529969" y="1081986"/>
            <a:ext cx="827387" cy="695959"/>
            <a:chOff x="4824182" y="4730998"/>
            <a:chExt cx="827387" cy="695959"/>
          </a:xfrm>
        </p:grpSpPr>
        <p:sp>
          <p:nvSpPr>
            <p:cNvPr id="86" name="Smiley Face 85"/>
            <p:cNvSpPr/>
            <p:nvPr/>
          </p:nvSpPr>
          <p:spPr>
            <a:xfrm>
              <a:off x="5016569" y="4730998"/>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Smiley Face 86"/>
            <p:cNvSpPr/>
            <p:nvPr/>
          </p:nvSpPr>
          <p:spPr>
            <a:xfrm>
              <a:off x="5194369" y="4921498"/>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Smiley Face 87"/>
            <p:cNvSpPr/>
            <p:nvPr/>
          </p:nvSpPr>
          <p:spPr>
            <a:xfrm>
              <a:off x="4824182" y="4950611"/>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p:cNvGrpSpPr/>
          <p:nvPr/>
        </p:nvGrpSpPr>
        <p:grpSpPr>
          <a:xfrm>
            <a:off x="1713731" y="1744280"/>
            <a:ext cx="827387" cy="695959"/>
            <a:chOff x="4824182" y="4730998"/>
            <a:chExt cx="827387" cy="695959"/>
          </a:xfrm>
        </p:grpSpPr>
        <p:sp>
          <p:nvSpPr>
            <p:cNvPr id="90" name="Smiley Face 89"/>
            <p:cNvSpPr/>
            <p:nvPr/>
          </p:nvSpPr>
          <p:spPr>
            <a:xfrm>
              <a:off x="5016569" y="4730998"/>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Smiley Face 90"/>
            <p:cNvSpPr/>
            <p:nvPr/>
          </p:nvSpPr>
          <p:spPr>
            <a:xfrm>
              <a:off x="5194369" y="4921498"/>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Smiley Face 91"/>
            <p:cNvSpPr/>
            <p:nvPr/>
          </p:nvSpPr>
          <p:spPr>
            <a:xfrm>
              <a:off x="4824182" y="4950611"/>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Smiley Face 95"/>
          <p:cNvSpPr/>
          <p:nvPr/>
        </p:nvSpPr>
        <p:spPr>
          <a:xfrm>
            <a:off x="10708286" y="4846035"/>
            <a:ext cx="457200" cy="476346"/>
          </a:xfrm>
          <a:prstGeom prst="smileyFac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7385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0"/>
          <p:cNvSpPr/>
          <p:nvPr/>
        </p:nvSpPr>
        <p:spPr>
          <a:xfrm>
            <a:off x="1443427" y="5105490"/>
            <a:ext cx="792405" cy="28229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50" dirty="0">
                <a:latin typeface="Microsoft YaHei" charset="-122"/>
                <a:ea typeface="Microsoft YaHei" charset="-122"/>
                <a:cs typeface="Microsoft YaHei" charset="-122"/>
                <a:sym typeface="+mn-ea"/>
              </a:rPr>
              <a:t>Validator </a:t>
            </a:r>
            <a:endParaRPr kumimoji="1" lang="en-US" altLang="zh-CN" sz="1050" dirty="0">
              <a:latin typeface="Microsoft YaHei" charset="-122"/>
              <a:ea typeface="Microsoft YaHei" charset="-122"/>
              <a:cs typeface="Microsoft YaHei" charset="-122"/>
            </a:endParaRPr>
          </a:p>
        </p:txBody>
      </p:sp>
      <p:sp>
        <p:nvSpPr>
          <p:cNvPr id="13" name="圆角矩形 10"/>
          <p:cNvSpPr/>
          <p:nvPr/>
        </p:nvSpPr>
        <p:spPr>
          <a:xfrm>
            <a:off x="2142202" y="6047375"/>
            <a:ext cx="792405" cy="28229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50" dirty="0" smtClean="0">
                <a:latin typeface="Microsoft YaHei" charset="-122"/>
                <a:ea typeface="Microsoft YaHei" charset="-122"/>
                <a:cs typeface="Microsoft YaHei" charset="-122"/>
                <a:sym typeface="+mn-ea"/>
              </a:rPr>
              <a:t>Validator</a:t>
            </a:r>
            <a:endParaRPr kumimoji="1" lang="en-US" altLang="zh-CN" sz="1050" dirty="0">
              <a:latin typeface="Microsoft YaHei" charset="-122"/>
              <a:ea typeface="Microsoft YaHei" charset="-122"/>
              <a:cs typeface="Microsoft YaHei" charset="-122"/>
            </a:endParaRPr>
          </a:p>
        </p:txBody>
      </p:sp>
      <p:sp>
        <p:nvSpPr>
          <p:cNvPr id="15" name="圆角矩形 10"/>
          <p:cNvSpPr/>
          <p:nvPr/>
        </p:nvSpPr>
        <p:spPr>
          <a:xfrm>
            <a:off x="3070466" y="4418387"/>
            <a:ext cx="792405" cy="28229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50" dirty="0">
                <a:latin typeface="Microsoft YaHei" charset="-122"/>
                <a:ea typeface="Microsoft YaHei" charset="-122"/>
                <a:cs typeface="Microsoft YaHei" charset="-122"/>
              </a:rPr>
              <a:t>Validator </a:t>
            </a:r>
          </a:p>
        </p:txBody>
      </p:sp>
      <p:sp>
        <p:nvSpPr>
          <p:cNvPr id="16" name="圆角矩形 10"/>
          <p:cNvSpPr/>
          <p:nvPr/>
        </p:nvSpPr>
        <p:spPr>
          <a:xfrm>
            <a:off x="4804523" y="5132896"/>
            <a:ext cx="792405" cy="28229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50" dirty="0">
                <a:latin typeface="Microsoft YaHei" charset="-122"/>
                <a:ea typeface="Microsoft YaHei" charset="-122"/>
                <a:cs typeface="Microsoft YaHei" charset="-122"/>
                <a:sym typeface="+mn-ea"/>
              </a:rPr>
              <a:t>Validator </a:t>
            </a:r>
            <a:endParaRPr kumimoji="1" lang="en-US" altLang="zh-CN" sz="1050" dirty="0">
              <a:latin typeface="Microsoft YaHei" charset="-122"/>
              <a:ea typeface="Microsoft YaHei" charset="-122"/>
              <a:cs typeface="Microsoft YaHei" charset="-122"/>
            </a:endParaRPr>
          </a:p>
        </p:txBody>
      </p:sp>
      <p:sp>
        <p:nvSpPr>
          <p:cNvPr id="17" name="圆角矩形 10"/>
          <p:cNvSpPr/>
          <p:nvPr/>
        </p:nvSpPr>
        <p:spPr>
          <a:xfrm>
            <a:off x="3905008" y="6047375"/>
            <a:ext cx="792405" cy="28229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50" dirty="0">
                <a:latin typeface="Microsoft YaHei" charset="-122"/>
                <a:ea typeface="Microsoft YaHei" charset="-122"/>
                <a:cs typeface="Microsoft YaHei" charset="-122"/>
                <a:sym typeface="+mn-ea"/>
              </a:rPr>
              <a:t>Validator </a:t>
            </a:r>
            <a:endParaRPr kumimoji="1" lang="en-US" altLang="zh-CN" sz="1050" dirty="0">
              <a:latin typeface="Microsoft YaHei" charset="-122"/>
              <a:ea typeface="Microsoft YaHei" charset="-122"/>
              <a:cs typeface="Microsoft YaHei" charset="-122"/>
            </a:endParaRPr>
          </a:p>
        </p:txBody>
      </p:sp>
      <p:cxnSp>
        <p:nvCxnSpPr>
          <p:cNvPr id="22" name="Straight Arrow Connector 21"/>
          <p:cNvCxnSpPr>
            <a:stCxn id="15" idx="3"/>
            <a:endCxn id="16" idx="0"/>
          </p:cNvCxnSpPr>
          <p:nvPr/>
        </p:nvCxnSpPr>
        <p:spPr>
          <a:xfrm>
            <a:off x="3862871" y="4559533"/>
            <a:ext cx="1337855" cy="57336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 idx="2"/>
            <a:endCxn id="13" idx="0"/>
          </p:cNvCxnSpPr>
          <p:nvPr/>
        </p:nvCxnSpPr>
        <p:spPr>
          <a:xfrm>
            <a:off x="1839630" y="5387781"/>
            <a:ext cx="698775" cy="65959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a:stCxn id="15" idx="1"/>
            <a:endCxn id="2" idx="0"/>
          </p:cNvCxnSpPr>
          <p:nvPr/>
        </p:nvCxnSpPr>
        <p:spPr>
          <a:xfrm flipH="1">
            <a:off x="1839630" y="4559533"/>
            <a:ext cx="1230836" cy="54595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6" idx="2"/>
            <a:endCxn id="17" idx="0"/>
          </p:cNvCxnSpPr>
          <p:nvPr/>
        </p:nvCxnSpPr>
        <p:spPr>
          <a:xfrm flipH="1">
            <a:off x="4301211" y="5415187"/>
            <a:ext cx="899515" cy="6321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3" idx="3"/>
            <a:endCxn id="17" idx="1"/>
          </p:cNvCxnSpPr>
          <p:nvPr/>
        </p:nvCxnSpPr>
        <p:spPr>
          <a:xfrm>
            <a:off x="2934607" y="6188521"/>
            <a:ext cx="970401"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6" idx="1"/>
            <a:endCxn id="2" idx="3"/>
          </p:cNvCxnSpPr>
          <p:nvPr/>
        </p:nvCxnSpPr>
        <p:spPr>
          <a:xfrm flipH="1" flipV="1">
            <a:off x="2235832" y="5246636"/>
            <a:ext cx="2568691" cy="2740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6" idx="1"/>
            <a:endCxn id="13" idx="0"/>
          </p:cNvCxnSpPr>
          <p:nvPr/>
        </p:nvCxnSpPr>
        <p:spPr>
          <a:xfrm flipH="1">
            <a:off x="2538405" y="5274042"/>
            <a:ext cx="2266118" cy="773333"/>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5" idx="2"/>
            <a:endCxn id="13" idx="0"/>
          </p:cNvCxnSpPr>
          <p:nvPr/>
        </p:nvCxnSpPr>
        <p:spPr>
          <a:xfrm flipH="1">
            <a:off x="2538405" y="4700678"/>
            <a:ext cx="928264" cy="134669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5" idx="2"/>
            <a:endCxn id="17" idx="0"/>
          </p:cNvCxnSpPr>
          <p:nvPr/>
        </p:nvCxnSpPr>
        <p:spPr>
          <a:xfrm>
            <a:off x="3466669" y="4700678"/>
            <a:ext cx="834542" cy="134669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 idx="3"/>
            <a:endCxn id="17" idx="0"/>
          </p:cNvCxnSpPr>
          <p:nvPr/>
        </p:nvCxnSpPr>
        <p:spPr>
          <a:xfrm>
            <a:off x="2235832" y="5246636"/>
            <a:ext cx="2065379" cy="80073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8" name="圆角矩形 10"/>
          <p:cNvSpPr/>
          <p:nvPr/>
        </p:nvSpPr>
        <p:spPr>
          <a:xfrm>
            <a:off x="1141357" y="3555011"/>
            <a:ext cx="580677" cy="3438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700" dirty="0" smtClean="0">
                <a:latin typeface="Microsoft YaHei" charset="-122"/>
                <a:ea typeface="Microsoft YaHei" charset="-122"/>
                <a:cs typeface="Microsoft YaHei" charset="-122"/>
              </a:rPr>
              <a:t>Full</a:t>
            </a:r>
            <a:r>
              <a:rPr kumimoji="1" lang="zh-CN" altLang="en-US" sz="700" dirty="0" smtClean="0">
                <a:latin typeface="Microsoft YaHei" charset="-122"/>
                <a:ea typeface="Microsoft YaHei" charset="-122"/>
                <a:cs typeface="Microsoft YaHei" charset="-122"/>
              </a:rPr>
              <a:t> </a:t>
            </a:r>
            <a:endParaRPr kumimoji="1" lang="en-US" altLang="zh-CN" sz="700" dirty="0" smtClean="0">
              <a:latin typeface="Microsoft YaHei" charset="-122"/>
              <a:ea typeface="Microsoft YaHei" charset="-122"/>
              <a:cs typeface="Microsoft YaHei" charset="-122"/>
            </a:endParaRPr>
          </a:p>
          <a:p>
            <a:pPr algn="ctr"/>
            <a:r>
              <a:rPr kumimoji="1" lang="en-US" altLang="zh-CN" sz="700" dirty="0" smtClean="0">
                <a:latin typeface="Microsoft YaHei" charset="-122"/>
                <a:ea typeface="Microsoft YaHei" charset="-122"/>
                <a:cs typeface="Microsoft YaHei" charset="-122"/>
              </a:rPr>
              <a:t>Node</a:t>
            </a:r>
            <a:r>
              <a:rPr kumimoji="1" lang="zh-CN" altLang="en-US" sz="700" dirty="0" smtClean="0">
                <a:latin typeface="Microsoft YaHei" charset="-122"/>
                <a:ea typeface="Microsoft YaHei" charset="-122"/>
                <a:cs typeface="Microsoft YaHei" charset="-122"/>
              </a:rPr>
              <a:t> </a:t>
            </a:r>
            <a:r>
              <a:rPr kumimoji="1" lang="en-US" altLang="zh-CN" sz="700" dirty="0">
                <a:latin typeface="Microsoft YaHei" charset="-122"/>
                <a:ea typeface="Microsoft YaHei" charset="-122"/>
                <a:cs typeface="Microsoft YaHei" charset="-122"/>
              </a:rPr>
              <a:t>A</a:t>
            </a:r>
          </a:p>
        </p:txBody>
      </p:sp>
      <p:cxnSp>
        <p:nvCxnSpPr>
          <p:cNvPr id="38" name="Straight Arrow Connector 37"/>
          <p:cNvCxnSpPr>
            <a:stCxn id="28" idx="2"/>
            <a:endCxn id="2" idx="0"/>
          </p:cNvCxnSpPr>
          <p:nvPr/>
        </p:nvCxnSpPr>
        <p:spPr>
          <a:xfrm>
            <a:off x="1431696" y="3898851"/>
            <a:ext cx="407934" cy="120663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92" idx="2"/>
            <a:endCxn id="2" idx="0"/>
          </p:cNvCxnSpPr>
          <p:nvPr/>
        </p:nvCxnSpPr>
        <p:spPr>
          <a:xfrm flipH="1">
            <a:off x="1839630" y="3898851"/>
            <a:ext cx="411542" cy="120663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92" idx="1"/>
            <a:endCxn id="28" idx="3"/>
          </p:cNvCxnSpPr>
          <p:nvPr/>
        </p:nvCxnSpPr>
        <p:spPr>
          <a:xfrm flipH="1">
            <a:off x="1722034" y="3726931"/>
            <a:ext cx="231845"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51" name="圆角矩形 10"/>
          <p:cNvSpPr/>
          <p:nvPr/>
        </p:nvSpPr>
        <p:spPr>
          <a:xfrm>
            <a:off x="3917228" y="1284240"/>
            <a:ext cx="625569" cy="263228"/>
          </a:xfrm>
          <a:prstGeom prst="roundRect">
            <a:avLst/>
          </a:prstGeom>
          <a:gradFill>
            <a:gsLst>
              <a:gs pos="0">
                <a:schemeClr val="accent2">
                  <a:lumMod val="60000"/>
                  <a:lumOff val="40000"/>
                </a:schemeClr>
              </a:gs>
              <a:gs pos="50000">
                <a:schemeClr val="accent4">
                  <a:lumMod val="105000"/>
                  <a:satMod val="103000"/>
                  <a:tint val="73000"/>
                </a:schemeClr>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1000" smtClean="0">
                <a:latin typeface="Microsoft YaHei" charset="-122"/>
                <a:ea typeface="Microsoft YaHei" charset="-122"/>
                <a:cs typeface="Microsoft YaHei" charset="-122"/>
              </a:rPr>
              <a:t>Web</a:t>
            </a:r>
            <a:endParaRPr kumimoji="1" lang="en-US" altLang="zh-CN" sz="1000" dirty="0">
              <a:latin typeface="Microsoft YaHei" charset="-122"/>
              <a:ea typeface="Microsoft YaHei" charset="-122"/>
              <a:cs typeface="Microsoft YaHei" charset="-122"/>
            </a:endParaRPr>
          </a:p>
        </p:txBody>
      </p:sp>
      <p:sp>
        <p:nvSpPr>
          <p:cNvPr id="52" name="圆角矩形 10"/>
          <p:cNvSpPr/>
          <p:nvPr/>
        </p:nvSpPr>
        <p:spPr>
          <a:xfrm>
            <a:off x="5732470" y="2309650"/>
            <a:ext cx="841375" cy="38290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1000" dirty="0" smtClean="0">
                <a:latin typeface="Microsoft YaHei" charset="-122"/>
                <a:ea typeface="Microsoft YaHei" charset="-122"/>
                <a:cs typeface="Microsoft YaHei" charset="-122"/>
              </a:rPr>
              <a:t>Nginx</a:t>
            </a:r>
            <a:endParaRPr kumimoji="1" lang="en-US" altLang="zh-CN" sz="1000" dirty="0">
              <a:latin typeface="Microsoft YaHei" charset="-122"/>
              <a:ea typeface="Microsoft YaHei" charset="-122"/>
              <a:cs typeface="Microsoft YaHei" charset="-122"/>
            </a:endParaRPr>
          </a:p>
        </p:txBody>
      </p:sp>
      <p:cxnSp>
        <p:nvCxnSpPr>
          <p:cNvPr id="58" name="Straight Arrow Connector 57"/>
          <p:cNvCxnSpPr>
            <a:stCxn id="52" idx="2"/>
            <a:endCxn id="28" idx="0"/>
          </p:cNvCxnSpPr>
          <p:nvPr/>
        </p:nvCxnSpPr>
        <p:spPr>
          <a:xfrm flipH="1">
            <a:off x="1431696" y="2692555"/>
            <a:ext cx="4721462" cy="862456"/>
          </a:xfrm>
          <a:prstGeom prst="straightConnector1">
            <a:avLst/>
          </a:prstGeom>
          <a:ln>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16849741" y="8466029"/>
            <a:ext cx="521335" cy="11049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15" idx="0"/>
            <a:endCxn id="93" idx="2"/>
          </p:cNvCxnSpPr>
          <p:nvPr/>
        </p:nvCxnSpPr>
        <p:spPr>
          <a:xfrm flipH="1" flipV="1">
            <a:off x="3137446" y="3898851"/>
            <a:ext cx="329223" cy="51953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92" name="圆角矩形 10"/>
          <p:cNvSpPr/>
          <p:nvPr/>
        </p:nvSpPr>
        <p:spPr>
          <a:xfrm>
            <a:off x="1953879" y="3555011"/>
            <a:ext cx="594585" cy="3438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700" dirty="0" smtClean="0">
                <a:latin typeface="Microsoft YaHei" charset="-122"/>
                <a:ea typeface="Microsoft YaHei" charset="-122"/>
                <a:cs typeface="Microsoft YaHei" charset="-122"/>
              </a:rPr>
              <a:t>Full</a:t>
            </a:r>
            <a:r>
              <a:rPr kumimoji="1" lang="zh-CN" altLang="en-US" sz="700" dirty="0" smtClean="0">
                <a:latin typeface="Microsoft YaHei" charset="-122"/>
                <a:ea typeface="Microsoft YaHei" charset="-122"/>
                <a:cs typeface="Microsoft YaHei" charset="-122"/>
              </a:rPr>
              <a:t> </a:t>
            </a:r>
            <a:endParaRPr kumimoji="1" lang="en-US" altLang="zh-CN" sz="700" dirty="0" smtClean="0">
              <a:latin typeface="Microsoft YaHei" charset="-122"/>
              <a:ea typeface="Microsoft YaHei" charset="-122"/>
              <a:cs typeface="Microsoft YaHei" charset="-122"/>
            </a:endParaRPr>
          </a:p>
          <a:p>
            <a:pPr algn="ctr"/>
            <a:r>
              <a:rPr kumimoji="1" lang="en-US" altLang="zh-CN" sz="700" dirty="0" smtClean="0">
                <a:latin typeface="Microsoft YaHei" charset="-122"/>
                <a:ea typeface="Microsoft YaHei" charset="-122"/>
                <a:cs typeface="Microsoft YaHei" charset="-122"/>
              </a:rPr>
              <a:t>Node A</a:t>
            </a:r>
            <a:endParaRPr kumimoji="1" lang="en-US" altLang="zh-CN" sz="700" dirty="0">
              <a:latin typeface="Microsoft YaHei" charset="-122"/>
              <a:ea typeface="Microsoft YaHei" charset="-122"/>
              <a:cs typeface="Microsoft YaHei" charset="-122"/>
            </a:endParaRPr>
          </a:p>
        </p:txBody>
      </p:sp>
      <p:sp>
        <p:nvSpPr>
          <p:cNvPr id="93" name="圆角矩形 10"/>
          <p:cNvSpPr/>
          <p:nvPr/>
        </p:nvSpPr>
        <p:spPr>
          <a:xfrm>
            <a:off x="2845758" y="3555011"/>
            <a:ext cx="583376" cy="3438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700" dirty="0" smtClean="0">
                <a:latin typeface="Microsoft YaHei" charset="-122"/>
                <a:ea typeface="Microsoft YaHei" charset="-122"/>
                <a:cs typeface="Microsoft YaHei" charset="-122"/>
              </a:rPr>
              <a:t>Full</a:t>
            </a:r>
            <a:r>
              <a:rPr kumimoji="1" lang="zh-CN" altLang="en-US" sz="700" dirty="0" smtClean="0">
                <a:latin typeface="Microsoft YaHei" charset="-122"/>
                <a:ea typeface="Microsoft YaHei" charset="-122"/>
                <a:cs typeface="Microsoft YaHei" charset="-122"/>
              </a:rPr>
              <a:t> </a:t>
            </a:r>
            <a:endParaRPr kumimoji="1" lang="en-US" altLang="zh-CN" sz="700" dirty="0" smtClean="0">
              <a:latin typeface="Microsoft YaHei" charset="-122"/>
              <a:ea typeface="Microsoft YaHei" charset="-122"/>
              <a:cs typeface="Microsoft YaHei" charset="-122"/>
            </a:endParaRPr>
          </a:p>
          <a:p>
            <a:pPr algn="ctr"/>
            <a:r>
              <a:rPr kumimoji="1" lang="en-US" altLang="zh-CN" sz="700" dirty="0" smtClean="0">
                <a:latin typeface="Microsoft YaHei" charset="-122"/>
                <a:ea typeface="Microsoft YaHei" charset="-122"/>
                <a:cs typeface="Microsoft YaHei" charset="-122"/>
              </a:rPr>
              <a:t>Node A</a:t>
            </a:r>
            <a:endParaRPr kumimoji="1" lang="en-US" altLang="zh-CN" sz="700" dirty="0">
              <a:latin typeface="Microsoft YaHei" charset="-122"/>
              <a:ea typeface="Microsoft YaHei" charset="-122"/>
              <a:cs typeface="Microsoft YaHei" charset="-122"/>
            </a:endParaRPr>
          </a:p>
        </p:txBody>
      </p:sp>
      <p:sp>
        <p:nvSpPr>
          <p:cNvPr id="94" name="圆角矩形 10"/>
          <p:cNvSpPr/>
          <p:nvPr/>
        </p:nvSpPr>
        <p:spPr>
          <a:xfrm>
            <a:off x="3693670" y="3558165"/>
            <a:ext cx="580283" cy="3438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700" dirty="0" smtClean="0">
                <a:latin typeface="Microsoft YaHei" charset="-122"/>
                <a:ea typeface="Microsoft YaHei" charset="-122"/>
                <a:cs typeface="Microsoft YaHei" charset="-122"/>
              </a:rPr>
              <a:t>Full</a:t>
            </a:r>
            <a:r>
              <a:rPr kumimoji="1" lang="zh-CN" altLang="en-US" sz="700" dirty="0" smtClean="0">
                <a:latin typeface="Microsoft YaHei" charset="-122"/>
                <a:ea typeface="Microsoft YaHei" charset="-122"/>
                <a:cs typeface="Microsoft YaHei" charset="-122"/>
              </a:rPr>
              <a:t> </a:t>
            </a:r>
            <a:endParaRPr kumimoji="1" lang="en-US" altLang="zh-CN" sz="700" dirty="0" smtClean="0">
              <a:latin typeface="Microsoft YaHei" charset="-122"/>
              <a:ea typeface="Microsoft YaHei" charset="-122"/>
              <a:cs typeface="Microsoft YaHei" charset="-122"/>
            </a:endParaRPr>
          </a:p>
          <a:p>
            <a:pPr algn="ctr"/>
            <a:r>
              <a:rPr kumimoji="1" lang="en-US" altLang="zh-CN" sz="700" dirty="0" smtClean="0">
                <a:latin typeface="Microsoft YaHei" charset="-122"/>
                <a:ea typeface="Microsoft YaHei" charset="-122"/>
                <a:cs typeface="Microsoft YaHei" charset="-122"/>
              </a:rPr>
              <a:t>Node B</a:t>
            </a:r>
            <a:endParaRPr kumimoji="1" lang="en-US" altLang="zh-CN" sz="700" dirty="0">
              <a:latin typeface="Microsoft YaHei" charset="-122"/>
              <a:ea typeface="Microsoft YaHei" charset="-122"/>
              <a:cs typeface="Microsoft YaHei" charset="-122"/>
            </a:endParaRPr>
          </a:p>
        </p:txBody>
      </p:sp>
      <p:sp>
        <p:nvSpPr>
          <p:cNvPr id="95" name="圆角矩形 10"/>
          <p:cNvSpPr/>
          <p:nvPr/>
        </p:nvSpPr>
        <p:spPr>
          <a:xfrm>
            <a:off x="4518307" y="3558167"/>
            <a:ext cx="586226" cy="3438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700" dirty="0" smtClean="0">
                <a:latin typeface="Microsoft YaHei" charset="-122"/>
                <a:ea typeface="Microsoft YaHei" charset="-122"/>
                <a:cs typeface="Microsoft YaHei" charset="-122"/>
              </a:rPr>
              <a:t>Full</a:t>
            </a:r>
            <a:r>
              <a:rPr kumimoji="1" lang="zh-CN" altLang="en-US" sz="700" dirty="0" smtClean="0">
                <a:latin typeface="Microsoft YaHei" charset="-122"/>
                <a:ea typeface="Microsoft YaHei" charset="-122"/>
                <a:cs typeface="Microsoft YaHei" charset="-122"/>
              </a:rPr>
              <a:t> </a:t>
            </a:r>
            <a:endParaRPr kumimoji="1" lang="en-US" altLang="zh-CN" sz="700" dirty="0" smtClean="0">
              <a:latin typeface="Microsoft YaHei" charset="-122"/>
              <a:ea typeface="Microsoft YaHei" charset="-122"/>
              <a:cs typeface="Microsoft YaHei" charset="-122"/>
            </a:endParaRPr>
          </a:p>
          <a:p>
            <a:pPr algn="ctr"/>
            <a:r>
              <a:rPr kumimoji="1" lang="en-US" altLang="zh-CN" sz="700" dirty="0" smtClean="0">
                <a:latin typeface="Microsoft YaHei" charset="-122"/>
                <a:ea typeface="Microsoft YaHei" charset="-122"/>
                <a:cs typeface="Microsoft YaHei" charset="-122"/>
              </a:rPr>
              <a:t>Node B</a:t>
            </a:r>
            <a:endParaRPr kumimoji="1" lang="en-US" altLang="zh-CN" sz="700" dirty="0">
              <a:latin typeface="Microsoft YaHei" charset="-122"/>
              <a:ea typeface="Microsoft YaHei" charset="-122"/>
              <a:cs typeface="Microsoft YaHei" charset="-122"/>
            </a:endParaRPr>
          </a:p>
        </p:txBody>
      </p:sp>
      <p:sp>
        <p:nvSpPr>
          <p:cNvPr id="96" name="圆角矩形 10"/>
          <p:cNvSpPr/>
          <p:nvPr/>
        </p:nvSpPr>
        <p:spPr>
          <a:xfrm>
            <a:off x="5364672" y="3558551"/>
            <a:ext cx="529071" cy="3438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900" dirty="0" smtClean="0">
                <a:latin typeface="Microsoft YaHei" charset="-122"/>
                <a:ea typeface="Microsoft YaHei" charset="-122"/>
                <a:cs typeface="Microsoft YaHei" charset="-122"/>
              </a:rPr>
              <a:t>…</a:t>
            </a:r>
          </a:p>
        </p:txBody>
      </p:sp>
      <p:cxnSp>
        <p:nvCxnSpPr>
          <p:cNvPr id="104" name="Straight Arrow Connector 103"/>
          <p:cNvCxnSpPr>
            <a:stCxn id="16" idx="0"/>
            <a:endCxn id="95" idx="2"/>
          </p:cNvCxnSpPr>
          <p:nvPr/>
        </p:nvCxnSpPr>
        <p:spPr>
          <a:xfrm flipH="1" flipV="1">
            <a:off x="4811420" y="3902007"/>
            <a:ext cx="389306" cy="123088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6" idx="0"/>
            <a:endCxn id="96" idx="2"/>
          </p:cNvCxnSpPr>
          <p:nvPr/>
        </p:nvCxnSpPr>
        <p:spPr>
          <a:xfrm flipV="1">
            <a:off x="5200726" y="3902391"/>
            <a:ext cx="428482" cy="123050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15" idx="0"/>
            <a:endCxn id="94" idx="2"/>
          </p:cNvCxnSpPr>
          <p:nvPr/>
        </p:nvCxnSpPr>
        <p:spPr>
          <a:xfrm flipV="1">
            <a:off x="3466669" y="3902005"/>
            <a:ext cx="517143" cy="51638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94" idx="3"/>
            <a:endCxn id="95" idx="1"/>
          </p:cNvCxnSpPr>
          <p:nvPr/>
        </p:nvCxnSpPr>
        <p:spPr>
          <a:xfrm>
            <a:off x="4273953" y="3730085"/>
            <a:ext cx="244354" cy="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93" idx="3"/>
            <a:endCxn id="94" idx="1"/>
          </p:cNvCxnSpPr>
          <p:nvPr/>
        </p:nvCxnSpPr>
        <p:spPr>
          <a:xfrm>
            <a:off x="3429134" y="3726931"/>
            <a:ext cx="264536" cy="315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92" idx="3"/>
            <a:endCxn id="93" idx="1"/>
          </p:cNvCxnSpPr>
          <p:nvPr/>
        </p:nvCxnSpPr>
        <p:spPr>
          <a:xfrm>
            <a:off x="2548464" y="3726931"/>
            <a:ext cx="29729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95" idx="3"/>
            <a:endCxn id="96" idx="1"/>
          </p:cNvCxnSpPr>
          <p:nvPr/>
        </p:nvCxnSpPr>
        <p:spPr>
          <a:xfrm>
            <a:off x="5104533" y="3730087"/>
            <a:ext cx="260139" cy="38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2" idx="0"/>
            <a:endCxn id="93" idx="2"/>
          </p:cNvCxnSpPr>
          <p:nvPr/>
        </p:nvCxnSpPr>
        <p:spPr>
          <a:xfrm flipV="1">
            <a:off x="1839630" y="3898851"/>
            <a:ext cx="1297816" cy="120663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94" idx="2"/>
            <a:endCxn id="16" idx="0"/>
          </p:cNvCxnSpPr>
          <p:nvPr/>
        </p:nvCxnSpPr>
        <p:spPr>
          <a:xfrm>
            <a:off x="3983812" y="3902005"/>
            <a:ext cx="1216914" cy="123089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stCxn id="52" idx="2"/>
            <a:endCxn id="92" idx="0"/>
          </p:cNvCxnSpPr>
          <p:nvPr/>
        </p:nvCxnSpPr>
        <p:spPr>
          <a:xfrm flipH="1">
            <a:off x="2251172" y="2692555"/>
            <a:ext cx="3901986" cy="862456"/>
          </a:xfrm>
          <a:prstGeom prst="straightConnector1">
            <a:avLst/>
          </a:prstGeom>
          <a:ln>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52" idx="2"/>
            <a:endCxn id="93" idx="0"/>
          </p:cNvCxnSpPr>
          <p:nvPr/>
        </p:nvCxnSpPr>
        <p:spPr>
          <a:xfrm flipH="1">
            <a:off x="3137446" y="2692555"/>
            <a:ext cx="3015712" cy="862456"/>
          </a:xfrm>
          <a:prstGeom prst="straightConnector1">
            <a:avLst/>
          </a:prstGeom>
          <a:ln>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52" idx="2"/>
            <a:endCxn id="94" idx="0"/>
          </p:cNvCxnSpPr>
          <p:nvPr/>
        </p:nvCxnSpPr>
        <p:spPr>
          <a:xfrm flipH="1">
            <a:off x="3983812" y="2692555"/>
            <a:ext cx="2169346" cy="865610"/>
          </a:xfrm>
          <a:prstGeom prst="straightConnector1">
            <a:avLst/>
          </a:prstGeom>
          <a:ln>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stCxn id="52" idx="2"/>
            <a:endCxn id="95" idx="0"/>
          </p:cNvCxnSpPr>
          <p:nvPr/>
        </p:nvCxnSpPr>
        <p:spPr>
          <a:xfrm flipH="1">
            <a:off x="4811420" y="2692555"/>
            <a:ext cx="1341738" cy="865612"/>
          </a:xfrm>
          <a:prstGeom prst="straightConnector1">
            <a:avLst/>
          </a:prstGeom>
          <a:ln>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52" idx="2"/>
            <a:endCxn id="96" idx="0"/>
          </p:cNvCxnSpPr>
          <p:nvPr/>
        </p:nvCxnSpPr>
        <p:spPr>
          <a:xfrm flipH="1">
            <a:off x="5629208" y="2692555"/>
            <a:ext cx="523950" cy="865996"/>
          </a:xfrm>
          <a:prstGeom prst="straightConnector1">
            <a:avLst/>
          </a:prstGeom>
          <a:ln>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17" idx="0"/>
            <a:endCxn id="95" idx="2"/>
          </p:cNvCxnSpPr>
          <p:nvPr/>
        </p:nvCxnSpPr>
        <p:spPr>
          <a:xfrm flipV="1">
            <a:off x="4301211" y="3902007"/>
            <a:ext cx="510209" cy="214536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a:stCxn id="13" idx="0"/>
            <a:endCxn id="92" idx="2"/>
          </p:cNvCxnSpPr>
          <p:nvPr/>
        </p:nvCxnSpPr>
        <p:spPr>
          <a:xfrm flipH="1" flipV="1">
            <a:off x="2251172" y="3898851"/>
            <a:ext cx="287233" cy="214852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a:stCxn id="52" idx="0"/>
            <a:endCxn id="51" idx="2"/>
          </p:cNvCxnSpPr>
          <p:nvPr/>
        </p:nvCxnSpPr>
        <p:spPr>
          <a:xfrm flipH="1" flipV="1">
            <a:off x="4230013" y="1547468"/>
            <a:ext cx="1923145" cy="762182"/>
          </a:xfrm>
          <a:prstGeom prst="straightConnector1">
            <a:avLst/>
          </a:prstGeom>
          <a:ln>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52" idx="0"/>
            <a:endCxn id="231" idx="2"/>
          </p:cNvCxnSpPr>
          <p:nvPr/>
        </p:nvCxnSpPr>
        <p:spPr>
          <a:xfrm flipH="1" flipV="1">
            <a:off x="5853742" y="1555580"/>
            <a:ext cx="299416" cy="754070"/>
          </a:xfrm>
          <a:prstGeom prst="straightConnector1">
            <a:avLst/>
          </a:prstGeom>
          <a:ln>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a:stCxn id="52" idx="0"/>
            <a:endCxn id="233" idx="2"/>
          </p:cNvCxnSpPr>
          <p:nvPr/>
        </p:nvCxnSpPr>
        <p:spPr>
          <a:xfrm flipV="1">
            <a:off x="6153158" y="1555580"/>
            <a:ext cx="1365774" cy="754070"/>
          </a:xfrm>
          <a:prstGeom prst="straightConnector1">
            <a:avLst/>
          </a:prstGeom>
          <a:ln>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31" name="圆角矩形 10"/>
          <p:cNvSpPr/>
          <p:nvPr/>
        </p:nvSpPr>
        <p:spPr>
          <a:xfrm>
            <a:off x="5540957" y="1292352"/>
            <a:ext cx="625569" cy="263228"/>
          </a:xfrm>
          <a:prstGeom prst="roundRect">
            <a:avLst/>
          </a:prstGeom>
          <a:gradFill>
            <a:gsLst>
              <a:gs pos="0">
                <a:schemeClr val="accent2">
                  <a:lumMod val="60000"/>
                  <a:lumOff val="40000"/>
                </a:schemeClr>
              </a:gs>
              <a:gs pos="50000">
                <a:schemeClr val="accent4">
                  <a:lumMod val="105000"/>
                  <a:satMod val="103000"/>
                  <a:tint val="73000"/>
                </a:schemeClr>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900" dirty="0" smtClean="0">
                <a:latin typeface="Microsoft YaHei" charset="-122"/>
                <a:ea typeface="Microsoft YaHei" charset="-122"/>
                <a:cs typeface="Microsoft YaHei" charset="-122"/>
              </a:rPr>
              <a:t>Mobile</a:t>
            </a:r>
            <a:r>
              <a:rPr kumimoji="1" lang="zh-CN" altLang="en-US" sz="900" dirty="0" smtClean="0">
                <a:latin typeface="Microsoft YaHei" charset="-122"/>
                <a:ea typeface="Microsoft YaHei" charset="-122"/>
                <a:cs typeface="Microsoft YaHei" charset="-122"/>
              </a:rPr>
              <a:t> </a:t>
            </a:r>
            <a:r>
              <a:rPr kumimoji="1" lang="en-US" altLang="zh-CN" sz="900" dirty="0" smtClean="0">
                <a:latin typeface="Microsoft YaHei" charset="-122"/>
                <a:ea typeface="Microsoft YaHei" charset="-122"/>
                <a:cs typeface="Microsoft YaHei" charset="-122"/>
              </a:rPr>
              <a:t>APP</a:t>
            </a:r>
            <a:endParaRPr kumimoji="1" lang="en-US" altLang="zh-CN" sz="900" dirty="0">
              <a:latin typeface="Microsoft YaHei" charset="-122"/>
              <a:ea typeface="Microsoft YaHei" charset="-122"/>
              <a:cs typeface="Microsoft YaHei" charset="-122"/>
            </a:endParaRPr>
          </a:p>
        </p:txBody>
      </p:sp>
      <p:sp>
        <p:nvSpPr>
          <p:cNvPr id="233" name="圆角矩形 10"/>
          <p:cNvSpPr/>
          <p:nvPr/>
        </p:nvSpPr>
        <p:spPr>
          <a:xfrm>
            <a:off x="7206147" y="1292352"/>
            <a:ext cx="625569" cy="263228"/>
          </a:xfrm>
          <a:prstGeom prst="roundRect">
            <a:avLst/>
          </a:prstGeom>
          <a:gradFill>
            <a:gsLst>
              <a:gs pos="0">
                <a:schemeClr val="accent2">
                  <a:lumMod val="60000"/>
                  <a:lumOff val="40000"/>
                </a:schemeClr>
              </a:gs>
              <a:gs pos="50000">
                <a:schemeClr val="accent4">
                  <a:lumMod val="105000"/>
                  <a:satMod val="103000"/>
                  <a:tint val="73000"/>
                </a:schemeClr>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900" dirty="0" smtClean="0">
                <a:latin typeface="Microsoft YaHei" charset="-122"/>
                <a:ea typeface="Microsoft YaHei" charset="-122"/>
                <a:cs typeface="Microsoft YaHei" charset="-122"/>
              </a:rPr>
              <a:t>API</a:t>
            </a:r>
            <a:endParaRPr kumimoji="1" lang="en-US" altLang="zh-CN" sz="900" dirty="0">
              <a:latin typeface="Microsoft YaHei" charset="-122"/>
              <a:ea typeface="Microsoft YaHei" charset="-122"/>
              <a:cs typeface="Microsoft YaHei" charset="-122"/>
            </a:endParaRPr>
          </a:p>
        </p:txBody>
      </p:sp>
      <p:cxnSp>
        <p:nvCxnSpPr>
          <p:cNvPr id="240" name="Straight Connector 239"/>
          <p:cNvCxnSpPr/>
          <p:nvPr/>
        </p:nvCxnSpPr>
        <p:spPr>
          <a:xfrm flipV="1">
            <a:off x="2190205" y="2018881"/>
            <a:ext cx="904313" cy="1"/>
          </a:xfrm>
          <a:prstGeom prst="line">
            <a:avLst/>
          </a:prstGeom>
          <a:ln w="28575" cmpd="sng">
            <a:solidFill>
              <a:schemeClr val="accent2"/>
            </a:solidFill>
            <a:tailEnd w="lg" len="sm"/>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2220581" y="2493676"/>
            <a:ext cx="871200" cy="1"/>
          </a:xfrm>
          <a:prstGeom prst="line">
            <a:avLst/>
          </a:prstGeom>
          <a:ln w="28575" cmpd="sng">
            <a:solidFill>
              <a:schemeClr val="accent1"/>
            </a:solidFill>
            <a:prstDash val="solid"/>
            <a:tailEnd w="lg" len="sm"/>
          </a:ln>
        </p:spPr>
        <p:style>
          <a:lnRef idx="1">
            <a:schemeClr val="accent1"/>
          </a:lnRef>
          <a:fillRef idx="0">
            <a:schemeClr val="accent1"/>
          </a:fillRef>
          <a:effectRef idx="0">
            <a:schemeClr val="accent1"/>
          </a:effectRef>
          <a:fontRef idx="minor">
            <a:schemeClr val="tx1"/>
          </a:fontRef>
        </p:style>
      </p:cxnSp>
      <p:sp>
        <p:nvSpPr>
          <p:cNvPr id="245" name="TextBox 244"/>
          <p:cNvSpPr txBox="1"/>
          <p:nvPr/>
        </p:nvSpPr>
        <p:spPr>
          <a:xfrm>
            <a:off x="1260797" y="1874993"/>
            <a:ext cx="962123" cy="276999"/>
          </a:xfrm>
          <a:prstGeom prst="rect">
            <a:avLst/>
          </a:prstGeom>
          <a:noFill/>
        </p:spPr>
        <p:txBody>
          <a:bodyPr wrap="none" rtlCol="0">
            <a:spAutoFit/>
          </a:bodyPr>
          <a:lstStyle/>
          <a:p>
            <a:r>
              <a:rPr lang="en-US" altLang="zh-CN" sz="1200" dirty="0" smtClean="0"/>
              <a:t>http</a:t>
            </a:r>
            <a:r>
              <a:rPr lang="zh-CN" altLang="en-US" sz="1200" dirty="0" smtClean="0"/>
              <a:t> </a:t>
            </a:r>
            <a:r>
              <a:rPr lang="en-US" altLang="zh-CN" sz="1200" dirty="0" smtClean="0"/>
              <a:t>channel</a:t>
            </a:r>
            <a:endParaRPr lang="en-US" sz="1200" dirty="0"/>
          </a:p>
        </p:txBody>
      </p:sp>
      <p:sp>
        <p:nvSpPr>
          <p:cNvPr id="247" name="TextBox 246"/>
          <p:cNvSpPr txBox="1"/>
          <p:nvPr/>
        </p:nvSpPr>
        <p:spPr>
          <a:xfrm>
            <a:off x="1258620" y="2355176"/>
            <a:ext cx="950901" cy="276999"/>
          </a:xfrm>
          <a:prstGeom prst="rect">
            <a:avLst/>
          </a:prstGeom>
          <a:noFill/>
        </p:spPr>
        <p:txBody>
          <a:bodyPr wrap="none" rtlCol="0">
            <a:spAutoFit/>
          </a:bodyPr>
          <a:lstStyle/>
          <a:p>
            <a:r>
              <a:rPr lang="en-US" altLang="zh-CN" sz="1200" dirty="0" smtClean="0"/>
              <a:t>P2P</a:t>
            </a:r>
            <a:r>
              <a:rPr lang="zh-CN" altLang="en-US" sz="1200" dirty="0" smtClean="0"/>
              <a:t> </a:t>
            </a:r>
            <a:r>
              <a:rPr lang="en-US" altLang="zh-CN" sz="1200" dirty="0" smtClean="0"/>
              <a:t>channel</a:t>
            </a:r>
            <a:endParaRPr lang="en-US" sz="1200" dirty="0"/>
          </a:p>
        </p:txBody>
      </p:sp>
      <p:sp>
        <p:nvSpPr>
          <p:cNvPr id="59" name="圆角矩形 10"/>
          <p:cNvSpPr/>
          <p:nvPr/>
        </p:nvSpPr>
        <p:spPr>
          <a:xfrm>
            <a:off x="8978985" y="6105477"/>
            <a:ext cx="846728" cy="282763"/>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100" dirty="0" smtClean="0">
                <a:latin typeface="Microsoft YaHei" charset="-122"/>
                <a:ea typeface="Microsoft YaHei" charset="-122"/>
                <a:cs typeface="Microsoft YaHei" charset="-122"/>
              </a:rPr>
              <a:t>行情</a:t>
            </a:r>
            <a:r>
              <a:rPr kumimoji="1" lang="en-US" altLang="zh-CN" sz="1100" dirty="0" smtClean="0">
                <a:latin typeface="Microsoft YaHei" charset="-122"/>
                <a:ea typeface="Microsoft YaHei" charset="-122"/>
                <a:cs typeface="Microsoft YaHei" charset="-122"/>
              </a:rPr>
              <a:t>K</a:t>
            </a:r>
            <a:r>
              <a:rPr kumimoji="1" lang="zh-CN" altLang="en-US" sz="1100" dirty="0" smtClean="0">
                <a:latin typeface="Microsoft YaHei" charset="-122"/>
                <a:ea typeface="Microsoft YaHei" charset="-122"/>
                <a:cs typeface="Microsoft YaHei" charset="-122"/>
              </a:rPr>
              <a:t>线</a:t>
            </a:r>
            <a:endParaRPr kumimoji="1" lang="en-US" altLang="zh-CN" sz="1100" dirty="0">
              <a:latin typeface="Microsoft YaHei" charset="-122"/>
              <a:ea typeface="Microsoft YaHei" charset="-122"/>
              <a:cs typeface="Microsoft YaHei" charset="-122"/>
            </a:endParaRPr>
          </a:p>
        </p:txBody>
      </p:sp>
      <p:cxnSp>
        <p:nvCxnSpPr>
          <p:cNvPr id="76" name="Straight Arrow Connector 75"/>
          <p:cNvCxnSpPr>
            <a:stCxn id="59" idx="1"/>
            <a:endCxn id="335" idx="3"/>
          </p:cNvCxnSpPr>
          <p:nvPr/>
        </p:nvCxnSpPr>
        <p:spPr>
          <a:xfrm flipH="1">
            <a:off x="7091737" y="6246859"/>
            <a:ext cx="1887248" cy="1"/>
          </a:xfrm>
          <a:prstGeom prst="straightConnector1">
            <a:avLst/>
          </a:prstGeom>
          <a:ln>
            <a:solidFill>
              <a:schemeClr val="bg2">
                <a:lumMod val="25000"/>
              </a:schemeClr>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83" name="圆角矩形 10"/>
          <p:cNvSpPr/>
          <p:nvPr/>
        </p:nvSpPr>
        <p:spPr>
          <a:xfrm>
            <a:off x="7555629" y="3580708"/>
            <a:ext cx="1006626" cy="314724"/>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err="1" smtClean="0">
                <a:solidFill>
                  <a:schemeClr val="accent5">
                    <a:lumMod val="75000"/>
                  </a:schemeClr>
                </a:solidFill>
                <a:latin typeface="Microsoft YaHei" charset="-122"/>
                <a:ea typeface="Microsoft YaHei" charset="-122"/>
                <a:cs typeface="Microsoft YaHei" charset="-122"/>
              </a:rPr>
              <a:t>Dex</a:t>
            </a:r>
            <a:r>
              <a:rPr kumimoji="1" lang="zh-CN" altLang="en-US" sz="900" dirty="0" smtClean="0">
                <a:solidFill>
                  <a:schemeClr val="accent5">
                    <a:lumMod val="75000"/>
                  </a:schemeClr>
                </a:solidFill>
                <a:latin typeface="Microsoft YaHei" charset="-122"/>
                <a:ea typeface="Microsoft YaHei" charset="-122"/>
                <a:cs typeface="Microsoft YaHei" charset="-122"/>
              </a:rPr>
              <a:t> </a:t>
            </a:r>
            <a:r>
              <a:rPr kumimoji="1" lang="en-US" altLang="zh-CN" sz="900" dirty="0" smtClean="0">
                <a:solidFill>
                  <a:schemeClr val="accent5">
                    <a:lumMod val="75000"/>
                  </a:schemeClr>
                </a:solidFill>
                <a:latin typeface="Microsoft YaHei" charset="-122"/>
                <a:ea typeface="Microsoft YaHei" charset="-122"/>
                <a:cs typeface="Microsoft YaHei" charset="-122"/>
              </a:rPr>
              <a:t>web</a:t>
            </a:r>
            <a:r>
              <a:rPr kumimoji="1" lang="zh-CN" altLang="en-US" sz="900" dirty="0" smtClean="0">
                <a:solidFill>
                  <a:schemeClr val="accent5">
                    <a:lumMod val="75000"/>
                  </a:schemeClr>
                </a:solidFill>
                <a:latin typeface="Microsoft YaHei" charset="-122"/>
                <a:ea typeface="Microsoft YaHei" charset="-122"/>
                <a:cs typeface="Microsoft YaHei" charset="-122"/>
              </a:rPr>
              <a:t> </a:t>
            </a:r>
            <a:r>
              <a:rPr kumimoji="1" lang="en-US" altLang="zh-CN" sz="900" dirty="0" smtClean="0">
                <a:solidFill>
                  <a:schemeClr val="accent5">
                    <a:lumMod val="75000"/>
                  </a:schemeClr>
                </a:solidFill>
                <a:latin typeface="Microsoft YaHei" charset="-122"/>
                <a:ea typeface="Microsoft YaHei" charset="-122"/>
                <a:cs typeface="Microsoft YaHei" charset="-122"/>
              </a:rPr>
              <a:t>server</a:t>
            </a:r>
            <a:endParaRPr kumimoji="1" lang="en-US" altLang="zh-CN" sz="900" dirty="0">
              <a:solidFill>
                <a:schemeClr val="accent5">
                  <a:lumMod val="75000"/>
                </a:schemeClr>
              </a:solidFill>
              <a:latin typeface="Microsoft YaHei" charset="-122"/>
              <a:ea typeface="Microsoft YaHei" charset="-122"/>
              <a:cs typeface="Microsoft YaHei" charset="-122"/>
            </a:endParaRPr>
          </a:p>
        </p:txBody>
      </p:sp>
      <p:cxnSp>
        <p:nvCxnSpPr>
          <p:cNvPr id="87" name="Straight Arrow Connector 86"/>
          <p:cNvCxnSpPr>
            <a:stCxn id="52" idx="2"/>
            <a:endCxn id="83" idx="0"/>
          </p:cNvCxnSpPr>
          <p:nvPr/>
        </p:nvCxnSpPr>
        <p:spPr>
          <a:xfrm>
            <a:off x="6153158" y="2692555"/>
            <a:ext cx="1905784" cy="888153"/>
          </a:xfrm>
          <a:prstGeom prst="straightConnector1">
            <a:avLst/>
          </a:prstGeom>
          <a:ln>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5" name="圆角矩形 10"/>
          <p:cNvSpPr/>
          <p:nvPr/>
        </p:nvSpPr>
        <p:spPr>
          <a:xfrm>
            <a:off x="7721065" y="4638998"/>
            <a:ext cx="679247" cy="17831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err="1" smtClean="0">
                <a:latin typeface="Microsoft YaHei" charset="-122"/>
                <a:ea typeface="Microsoft YaHei" charset="-122"/>
                <a:cs typeface="Microsoft YaHei" charset="-122"/>
              </a:rPr>
              <a:t>Mysql</a:t>
            </a:r>
            <a:r>
              <a:rPr kumimoji="1" lang="zh-CN" altLang="en-US" sz="800" dirty="0" smtClean="0">
                <a:latin typeface="Microsoft YaHei" charset="-122"/>
                <a:ea typeface="Microsoft YaHei" charset="-122"/>
                <a:cs typeface="Microsoft YaHei" charset="-122"/>
              </a:rPr>
              <a:t> </a:t>
            </a:r>
            <a:r>
              <a:rPr kumimoji="1" lang="en-US" altLang="zh-CN" sz="800" dirty="0" smtClean="0">
                <a:latin typeface="Microsoft YaHei" charset="-122"/>
                <a:ea typeface="Microsoft YaHei" charset="-122"/>
                <a:cs typeface="Microsoft YaHei" charset="-122"/>
              </a:rPr>
              <a:t>B</a:t>
            </a:r>
            <a:endParaRPr kumimoji="1" lang="en-US" altLang="zh-CN" sz="800" dirty="0">
              <a:latin typeface="Microsoft YaHei" charset="-122"/>
              <a:ea typeface="Microsoft YaHei" charset="-122"/>
              <a:cs typeface="Microsoft YaHei" charset="-122"/>
            </a:endParaRPr>
          </a:p>
        </p:txBody>
      </p:sp>
      <p:sp>
        <p:nvSpPr>
          <p:cNvPr id="153" name="圆角矩形 10"/>
          <p:cNvSpPr/>
          <p:nvPr/>
        </p:nvSpPr>
        <p:spPr>
          <a:xfrm>
            <a:off x="6467780" y="5071968"/>
            <a:ext cx="602637" cy="43261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smtClean="0">
                <a:latin typeface="Microsoft YaHei" charset="-122"/>
                <a:ea typeface="Microsoft YaHei" charset="-122"/>
                <a:cs typeface="Microsoft YaHei" charset="-122"/>
              </a:rPr>
              <a:t>Full</a:t>
            </a:r>
            <a:r>
              <a:rPr kumimoji="1" lang="zh-CN" altLang="en-US" sz="900" dirty="0" smtClean="0">
                <a:latin typeface="Microsoft YaHei" charset="-122"/>
                <a:ea typeface="Microsoft YaHei" charset="-122"/>
                <a:cs typeface="Microsoft YaHei" charset="-122"/>
              </a:rPr>
              <a:t> </a:t>
            </a:r>
            <a:r>
              <a:rPr kumimoji="1" lang="en-US" altLang="zh-CN" sz="900" dirty="0" smtClean="0">
                <a:latin typeface="Microsoft YaHei" charset="-122"/>
                <a:ea typeface="Microsoft YaHei" charset="-122"/>
                <a:cs typeface="Microsoft YaHei" charset="-122"/>
              </a:rPr>
              <a:t>node</a:t>
            </a:r>
          </a:p>
        </p:txBody>
      </p:sp>
      <p:cxnSp>
        <p:nvCxnSpPr>
          <p:cNvPr id="156" name="Straight Arrow Connector 155"/>
          <p:cNvCxnSpPr>
            <a:stCxn id="85" idx="2"/>
            <a:endCxn id="153" idx="0"/>
          </p:cNvCxnSpPr>
          <p:nvPr/>
        </p:nvCxnSpPr>
        <p:spPr>
          <a:xfrm flipH="1">
            <a:off x="6769099" y="4466854"/>
            <a:ext cx="1622" cy="605114"/>
          </a:xfrm>
          <a:prstGeom prst="straightConnector1">
            <a:avLst/>
          </a:prstGeom>
          <a:ln>
            <a:solidFill>
              <a:schemeClr val="bg2">
                <a:lumMod val="25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74" name="圆角矩形 10"/>
          <p:cNvSpPr/>
          <p:nvPr/>
        </p:nvSpPr>
        <p:spPr>
          <a:xfrm>
            <a:off x="6267407" y="3571512"/>
            <a:ext cx="1006626" cy="314724"/>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900" dirty="0" smtClean="0">
                <a:solidFill>
                  <a:schemeClr val="accent5">
                    <a:lumMod val="75000"/>
                  </a:schemeClr>
                </a:solidFill>
                <a:latin typeface="Microsoft YaHei" charset="-122"/>
                <a:ea typeface="Microsoft YaHei" charset="-122"/>
                <a:cs typeface="Microsoft YaHei" charset="-122"/>
              </a:rPr>
              <a:t>区块链浏览器</a:t>
            </a:r>
            <a:endParaRPr kumimoji="1" lang="en-US" altLang="zh-CN" sz="900" dirty="0">
              <a:solidFill>
                <a:schemeClr val="accent5">
                  <a:lumMod val="75000"/>
                </a:schemeClr>
              </a:solidFill>
              <a:latin typeface="Microsoft YaHei" charset="-122"/>
              <a:ea typeface="Microsoft YaHei" charset="-122"/>
              <a:cs typeface="Microsoft YaHei" charset="-122"/>
            </a:endParaRPr>
          </a:p>
        </p:txBody>
      </p:sp>
      <p:cxnSp>
        <p:nvCxnSpPr>
          <p:cNvPr id="181" name="Straight Arrow Connector 180"/>
          <p:cNvCxnSpPr>
            <a:stCxn id="52" idx="2"/>
            <a:endCxn id="174" idx="0"/>
          </p:cNvCxnSpPr>
          <p:nvPr/>
        </p:nvCxnSpPr>
        <p:spPr>
          <a:xfrm>
            <a:off x="6153158" y="2692555"/>
            <a:ext cx="617562" cy="878957"/>
          </a:xfrm>
          <a:prstGeom prst="straightConnector1">
            <a:avLst/>
          </a:prstGeom>
          <a:ln>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a:stCxn id="153" idx="1"/>
            <a:endCxn id="16" idx="3"/>
          </p:cNvCxnSpPr>
          <p:nvPr/>
        </p:nvCxnSpPr>
        <p:spPr>
          <a:xfrm flipH="1" flipV="1">
            <a:off x="5596928" y="5274042"/>
            <a:ext cx="870852" cy="1423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10" name="圆角矩形 10"/>
          <p:cNvSpPr/>
          <p:nvPr/>
        </p:nvSpPr>
        <p:spPr>
          <a:xfrm>
            <a:off x="10440024" y="6077094"/>
            <a:ext cx="1006626" cy="314724"/>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smtClean="0">
                <a:latin typeface="Microsoft YaHei" charset="-122"/>
                <a:ea typeface="Microsoft YaHei" charset="-122"/>
                <a:cs typeface="Microsoft YaHei" charset="-122"/>
              </a:rPr>
              <a:t>BI</a:t>
            </a:r>
            <a:r>
              <a:rPr kumimoji="1" lang="zh-CN" altLang="en-US" sz="1000" dirty="0" smtClean="0">
                <a:latin typeface="Microsoft YaHei" charset="-122"/>
                <a:ea typeface="Microsoft YaHei" charset="-122"/>
                <a:cs typeface="Microsoft YaHei" charset="-122"/>
              </a:rPr>
              <a:t> 系统</a:t>
            </a:r>
            <a:endParaRPr kumimoji="1" lang="en-US" altLang="zh-CN" sz="1000" dirty="0">
              <a:latin typeface="Microsoft YaHei" charset="-122"/>
              <a:ea typeface="Microsoft YaHei" charset="-122"/>
              <a:cs typeface="Microsoft YaHei" charset="-122"/>
            </a:endParaRPr>
          </a:p>
        </p:txBody>
      </p:sp>
      <p:sp>
        <p:nvSpPr>
          <p:cNvPr id="214" name="圆角矩形 10"/>
          <p:cNvSpPr/>
          <p:nvPr/>
        </p:nvSpPr>
        <p:spPr>
          <a:xfrm>
            <a:off x="10603712" y="5401936"/>
            <a:ext cx="679247" cy="17831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err="1" smtClean="0">
                <a:latin typeface="Microsoft YaHei" charset="-122"/>
                <a:ea typeface="Microsoft YaHei" charset="-122"/>
                <a:cs typeface="Microsoft YaHei" charset="-122"/>
              </a:rPr>
              <a:t>Mysql</a:t>
            </a:r>
            <a:r>
              <a:rPr kumimoji="1" lang="zh-CN" altLang="en-US" sz="800" dirty="0" smtClean="0">
                <a:latin typeface="Microsoft YaHei" charset="-122"/>
                <a:ea typeface="Microsoft YaHei" charset="-122"/>
                <a:cs typeface="Microsoft YaHei" charset="-122"/>
              </a:rPr>
              <a:t> </a:t>
            </a:r>
            <a:r>
              <a:rPr kumimoji="1" lang="en-US" altLang="zh-CN" sz="800" dirty="0" smtClean="0">
                <a:latin typeface="Microsoft YaHei" charset="-122"/>
                <a:ea typeface="Microsoft YaHei" charset="-122"/>
                <a:cs typeface="Microsoft YaHei" charset="-122"/>
              </a:rPr>
              <a:t>C</a:t>
            </a:r>
            <a:endParaRPr kumimoji="1" lang="en-US" altLang="zh-CN" sz="800" dirty="0">
              <a:latin typeface="Microsoft YaHei" charset="-122"/>
              <a:ea typeface="Microsoft YaHei" charset="-122"/>
              <a:cs typeface="Microsoft YaHei" charset="-122"/>
            </a:endParaRPr>
          </a:p>
        </p:txBody>
      </p:sp>
      <p:sp>
        <p:nvSpPr>
          <p:cNvPr id="215" name="圆角矩形 10"/>
          <p:cNvSpPr/>
          <p:nvPr/>
        </p:nvSpPr>
        <p:spPr>
          <a:xfrm>
            <a:off x="10440024" y="4703434"/>
            <a:ext cx="1006626" cy="314724"/>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smtClean="0">
                <a:latin typeface="Microsoft YaHei" charset="-122"/>
                <a:ea typeface="Microsoft YaHei" charset="-122"/>
                <a:cs typeface="Microsoft YaHei" charset="-122"/>
              </a:rPr>
              <a:t>BI</a:t>
            </a:r>
            <a:r>
              <a:rPr kumimoji="1" lang="zh-CN" altLang="en-US" sz="900" dirty="0" smtClean="0">
                <a:latin typeface="Microsoft YaHei" charset="-122"/>
                <a:ea typeface="Microsoft YaHei" charset="-122"/>
                <a:cs typeface="Microsoft YaHei" charset="-122"/>
              </a:rPr>
              <a:t> </a:t>
            </a:r>
            <a:r>
              <a:rPr kumimoji="1" lang="en-US" altLang="zh-CN" sz="900" dirty="0" smtClean="0">
                <a:latin typeface="Microsoft YaHei" charset="-122"/>
                <a:ea typeface="Microsoft YaHei" charset="-122"/>
                <a:cs typeface="Microsoft YaHei" charset="-122"/>
              </a:rPr>
              <a:t>web</a:t>
            </a:r>
            <a:r>
              <a:rPr kumimoji="1" lang="zh-CN" altLang="en-US" sz="900" dirty="0" smtClean="0">
                <a:latin typeface="Microsoft YaHei" charset="-122"/>
                <a:ea typeface="Microsoft YaHei" charset="-122"/>
                <a:cs typeface="Microsoft YaHei" charset="-122"/>
              </a:rPr>
              <a:t> </a:t>
            </a:r>
            <a:r>
              <a:rPr kumimoji="1" lang="en-US" altLang="zh-CN" sz="900" dirty="0" smtClean="0">
                <a:latin typeface="Microsoft YaHei" charset="-122"/>
                <a:ea typeface="Microsoft YaHei" charset="-122"/>
                <a:cs typeface="Microsoft YaHei" charset="-122"/>
              </a:rPr>
              <a:t>server</a:t>
            </a:r>
            <a:endParaRPr kumimoji="1" lang="en-US" altLang="zh-CN" sz="900" dirty="0">
              <a:latin typeface="Microsoft YaHei" charset="-122"/>
              <a:ea typeface="Microsoft YaHei" charset="-122"/>
              <a:cs typeface="Microsoft YaHei" charset="-122"/>
            </a:endParaRPr>
          </a:p>
        </p:txBody>
      </p:sp>
      <p:cxnSp>
        <p:nvCxnSpPr>
          <p:cNvPr id="218" name="Straight Arrow Connector 217"/>
          <p:cNvCxnSpPr>
            <a:stCxn id="52" idx="2"/>
            <a:endCxn id="89" idx="0"/>
          </p:cNvCxnSpPr>
          <p:nvPr/>
        </p:nvCxnSpPr>
        <p:spPr>
          <a:xfrm>
            <a:off x="6153158" y="2692555"/>
            <a:ext cx="3249192" cy="888153"/>
          </a:xfrm>
          <a:prstGeom prst="straightConnector1">
            <a:avLst/>
          </a:prstGeom>
          <a:ln>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1" name="Straight Arrow Connector 220"/>
          <p:cNvCxnSpPr>
            <a:stCxn id="214" idx="2"/>
            <a:endCxn id="210" idx="0"/>
          </p:cNvCxnSpPr>
          <p:nvPr/>
        </p:nvCxnSpPr>
        <p:spPr>
          <a:xfrm>
            <a:off x="10943336" y="5580247"/>
            <a:ext cx="1" cy="496847"/>
          </a:xfrm>
          <a:prstGeom prst="straightConnector1">
            <a:avLst/>
          </a:prstGeom>
          <a:ln>
            <a:solidFill>
              <a:schemeClr val="bg2">
                <a:lumMod val="2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a:stCxn id="215" idx="2"/>
            <a:endCxn id="214" idx="0"/>
          </p:cNvCxnSpPr>
          <p:nvPr/>
        </p:nvCxnSpPr>
        <p:spPr>
          <a:xfrm flipH="1">
            <a:off x="10943336" y="5018158"/>
            <a:ext cx="1" cy="383778"/>
          </a:xfrm>
          <a:prstGeom prst="straightConnector1">
            <a:avLst/>
          </a:prstGeom>
          <a:ln>
            <a:solidFill>
              <a:schemeClr val="bg2">
                <a:lumMod val="2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a:stCxn id="335" idx="0"/>
            <a:endCxn id="153" idx="2"/>
          </p:cNvCxnSpPr>
          <p:nvPr/>
        </p:nvCxnSpPr>
        <p:spPr>
          <a:xfrm flipV="1">
            <a:off x="6752114" y="5504586"/>
            <a:ext cx="16985" cy="653118"/>
          </a:xfrm>
          <a:prstGeom prst="straightConnector1">
            <a:avLst/>
          </a:prstGeom>
          <a:ln>
            <a:solidFill>
              <a:schemeClr val="bg2">
                <a:lumMod val="25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83" name="Straight Arrow Connector 282"/>
          <p:cNvCxnSpPr>
            <a:stCxn id="105" idx="2"/>
            <a:endCxn id="153" idx="3"/>
          </p:cNvCxnSpPr>
          <p:nvPr/>
        </p:nvCxnSpPr>
        <p:spPr>
          <a:xfrm flipH="1">
            <a:off x="7070417" y="4817309"/>
            <a:ext cx="990272" cy="470968"/>
          </a:xfrm>
          <a:prstGeom prst="straightConnector1">
            <a:avLst/>
          </a:prstGeom>
          <a:ln>
            <a:solidFill>
              <a:schemeClr val="bg2">
                <a:lumMod val="25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30" name="圆角矩形 10"/>
          <p:cNvSpPr/>
          <p:nvPr/>
        </p:nvSpPr>
        <p:spPr>
          <a:xfrm>
            <a:off x="9062726" y="5208381"/>
            <a:ext cx="679247" cy="17831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1000" dirty="0" err="1" smtClean="0">
                <a:latin typeface="Microsoft YaHei" charset="-122"/>
                <a:ea typeface="Microsoft YaHei" charset="-122"/>
                <a:cs typeface="Microsoft YaHei" charset="-122"/>
              </a:rPr>
              <a:t>redis</a:t>
            </a:r>
            <a:endParaRPr kumimoji="1" lang="en-US" altLang="zh-CN" sz="1000" dirty="0">
              <a:latin typeface="Microsoft YaHei" charset="-122"/>
              <a:ea typeface="Microsoft YaHei" charset="-122"/>
              <a:cs typeface="Microsoft YaHei" charset="-122"/>
            </a:endParaRPr>
          </a:p>
        </p:txBody>
      </p:sp>
      <p:sp>
        <p:nvSpPr>
          <p:cNvPr id="335" name="圆角矩形 10"/>
          <p:cNvSpPr/>
          <p:nvPr/>
        </p:nvSpPr>
        <p:spPr>
          <a:xfrm>
            <a:off x="6412490" y="6157704"/>
            <a:ext cx="679247" cy="17831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1000" dirty="0" smtClean="0">
                <a:latin typeface="Microsoft YaHei" charset="-122"/>
                <a:ea typeface="Microsoft YaHei" charset="-122"/>
                <a:cs typeface="Microsoft YaHei" charset="-122"/>
              </a:rPr>
              <a:t>pulsar</a:t>
            </a:r>
            <a:endParaRPr kumimoji="1" lang="en-US" altLang="zh-CN" sz="1000" dirty="0">
              <a:latin typeface="Microsoft YaHei" charset="-122"/>
              <a:ea typeface="Microsoft YaHei" charset="-122"/>
              <a:cs typeface="Microsoft YaHei" charset="-122"/>
            </a:endParaRPr>
          </a:p>
        </p:txBody>
      </p:sp>
      <p:sp>
        <p:nvSpPr>
          <p:cNvPr id="85" name="圆角矩形 10"/>
          <p:cNvSpPr/>
          <p:nvPr/>
        </p:nvSpPr>
        <p:spPr>
          <a:xfrm>
            <a:off x="6431097" y="4288543"/>
            <a:ext cx="679247" cy="178311"/>
          </a:xfrm>
          <a:prstGeom prst="roundRect">
            <a:avLst/>
          </a:prstGeom>
          <a:solidFill>
            <a:schemeClr val="bg1">
              <a:lumMod val="8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err="1" smtClean="0">
                <a:latin typeface="Microsoft YaHei" charset="-122"/>
                <a:ea typeface="Microsoft YaHei" charset="-122"/>
                <a:cs typeface="Microsoft YaHei" charset="-122"/>
              </a:rPr>
              <a:t>Mysql</a:t>
            </a:r>
            <a:r>
              <a:rPr kumimoji="1" lang="zh-CN" altLang="en-US" sz="800" dirty="0" smtClean="0">
                <a:latin typeface="Microsoft YaHei" charset="-122"/>
                <a:ea typeface="Microsoft YaHei" charset="-122"/>
                <a:cs typeface="Microsoft YaHei" charset="-122"/>
              </a:rPr>
              <a:t> </a:t>
            </a:r>
            <a:r>
              <a:rPr kumimoji="1" lang="en-US" altLang="zh-CN" sz="800" dirty="0" smtClean="0">
                <a:latin typeface="Microsoft YaHei" charset="-122"/>
                <a:ea typeface="Microsoft YaHei" charset="-122"/>
                <a:cs typeface="Microsoft YaHei" charset="-122"/>
              </a:rPr>
              <a:t>A</a:t>
            </a:r>
            <a:endParaRPr kumimoji="1" lang="en-US" altLang="zh-CN" sz="800" dirty="0">
              <a:latin typeface="Microsoft YaHei" charset="-122"/>
              <a:ea typeface="Microsoft YaHei" charset="-122"/>
              <a:cs typeface="Microsoft YaHei" charset="-122"/>
            </a:endParaRPr>
          </a:p>
        </p:txBody>
      </p:sp>
      <p:cxnSp>
        <p:nvCxnSpPr>
          <p:cNvPr id="86" name="Straight Connector 85"/>
          <p:cNvCxnSpPr/>
          <p:nvPr/>
        </p:nvCxnSpPr>
        <p:spPr>
          <a:xfrm flipV="1">
            <a:off x="2220581" y="1576950"/>
            <a:ext cx="871200" cy="1"/>
          </a:xfrm>
          <a:prstGeom prst="line">
            <a:avLst/>
          </a:prstGeom>
          <a:ln w="28575" cap="rnd" cmpd="sng">
            <a:solidFill>
              <a:schemeClr val="accent6"/>
            </a:solidFill>
            <a:prstDash val="solid"/>
            <a:bevel/>
            <a:headEnd w="lg" len="lg"/>
            <a:tailEnd w="lg" len="sm"/>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258620" y="1305100"/>
            <a:ext cx="944489" cy="461665"/>
          </a:xfrm>
          <a:prstGeom prst="rect">
            <a:avLst/>
          </a:prstGeom>
          <a:noFill/>
        </p:spPr>
        <p:txBody>
          <a:bodyPr wrap="none" rtlCol="0">
            <a:spAutoFit/>
          </a:bodyPr>
          <a:lstStyle/>
          <a:p>
            <a:r>
              <a:rPr lang="en-US" altLang="zh-CN" sz="1200" dirty="0" smtClean="0"/>
              <a:t>Web</a:t>
            </a:r>
            <a:r>
              <a:rPr lang="zh-CN" altLang="en-US" sz="1200" dirty="0" smtClean="0"/>
              <a:t> </a:t>
            </a:r>
            <a:r>
              <a:rPr lang="en-US" altLang="zh-CN" sz="1200" dirty="0" smtClean="0"/>
              <a:t>socket</a:t>
            </a:r>
            <a:r>
              <a:rPr lang="zh-CN" altLang="en-US" sz="1200" dirty="0" smtClean="0"/>
              <a:t> </a:t>
            </a:r>
            <a:endParaRPr lang="en-US" altLang="zh-CN" sz="1200" dirty="0" smtClean="0"/>
          </a:p>
          <a:p>
            <a:r>
              <a:rPr lang="en-US" altLang="zh-CN" sz="1200" dirty="0" smtClean="0"/>
              <a:t>channel</a:t>
            </a:r>
            <a:endParaRPr lang="en-US" sz="1200" dirty="0"/>
          </a:p>
        </p:txBody>
      </p:sp>
      <p:sp>
        <p:nvSpPr>
          <p:cNvPr id="89" name="圆角矩形 10"/>
          <p:cNvSpPr/>
          <p:nvPr/>
        </p:nvSpPr>
        <p:spPr>
          <a:xfrm>
            <a:off x="8899037" y="3580708"/>
            <a:ext cx="1006626" cy="314724"/>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smtClean="0">
                <a:latin typeface="Microsoft YaHei" charset="-122"/>
                <a:ea typeface="Microsoft YaHei" charset="-122"/>
                <a:cs typeface="Microsoft YaHei" charset="-122"/>
              </a:rPr>
              <a:t>推送服务</a:t>
            </a:r>
            <a:endParaRPr kumimoji="1" lang="en-US" altLang="zh-CN" sz="1000" dirty="0">
              <a:latin typeface="Microsoft YaHei" charset="-122"/>
              <a:ea typeface="Microsoft YaHei" charset="-122"/>
              <a:cs typeface="Microsoft YaHei" charset="-122"/>
            </a:endParaRPr>
          </a:p>
        </p:txBody>
      </p:sp>
      <p:sp>
        <p:nvSpPr>
          <p:cNvPr id="97" name="圆角矩形 10"/>
          <p:cNvSpPr/>
          <p:nvPr/>
        </p:nvSpPr>
        <p:spPr>
          <a:xfrm>
            <a:off x="7970463" y="5571552"/>
            <a:ext cx="679247" cy="17831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800" dirty="0" err="1" smtClean="0">
                <a:latin typeface="Microsoft YaHei" charset="-122"/>
                <a:ea typeface="Microsoft YaHei" charset="-122"/>
                <a:cs typeface="Microsoft YaHei" charset="-122"/>
              </a:rPr>
              <a:t>Mysql</a:t>
            </a:r>
            <a:r>
              <a:rPr kumimoji="1" lang="zh-CN" altLang="en-US" sz="800" dirty="0" smtClean="0">
                <a:latin typeface="Microsoft YaHei" charset="-122"/>
                <a:ea typeface="Microsoft YaHei" charset="-122"/>
                <a:cs typeface="Microsoft YaHei" charset="-122"/>
              </a:rPr>
              <a:t> </a:t>
            </a:r>
            <a:r>
              <a:rPr kumimoji="1" lang="en-US" altLang="zh-CN" sz="800" dirty="0" smtClean="0">
                <a:latin typeface="Microsoft YaHei" charset="-122"/>
                <a:ea typeface="Microsoft YaHei" charset="-122"/>
                <a:cs typeface="Microsoft YaHei" charset="-122"/>
              </a:rPr>
              <a:t>D</a:t>
            </a:r>
            <a:endParaRPr kumimoji="1" lang="en-US" altLang="zh-CN" sz="800" dirty="0">
              <a:latin typeface="Microsoft YaHei" charset="-122"/>
              <a:ea typeface="Microsoft YaHei" charset="-122"/>
              <a:cs typeface="Microsoft YaHei" charset="-122"/>
            </a:endParaRPr>
          </a:p>
        </p:txBody>
      </p:sp>
      <p:cxnSp>
        <p:nvCxnSpPr>
          <p:cNvPr id="134" name="Straight Arrow Connector 133"/>
          <p:cNvCxnSpPr>
            <a:stCxn id="330" idx="1"/>
            <a:endCxn id="153" idx="3"/>
          </p:cNvCxnSpPr>
          <p:nvPr/>
        </p:nvCxnSpPr>
        <p:spPr>
          <a:xfrm flipH="1" flipV="1">
            <a:off x="7070417" y="5288277"/>
            <a:ext cx="1992309" cy="9260"/>
          </a:xfrm>
          <a:prstGeom prst="straightConnector1">
            <a:avLst/>
          </a:prstGeom>
          <a:ln>
            <a:solidFill>
              <a:schemeClr val="bg2">
                <a:lumMod val="25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50" name="圆角矩形 10"/>
          <p:cNvSpPr/>
          <p:nvPr/>
        </p:nvSpPr>
        <p:spPr>
          <a:xfrm>
            <a:off x="8038661" y="1284240"/>
            <a:ext cx="625569" cy="263228"/>
          </a:xfrm>
          <a:prstGeom prst="roundRect">
            <a:avLst/>
          </a:prstGeom>
          <a:gradFill>
            <a:gsLst>
              <a:gs pos="0">
                <a:schemeClr val="accent2">
                  <a:lumMod val="60000"/>
                  <a:lumOff val="40000"/>
                </a:schemeClr>
              </a:gs>
              <a:gs pos="50000">
                <a:schemeClr val="accent4">
                  <a:lumMod val="105000"/>
                  <a:satMod val="103000"/>
                  <a:tint val="73000"/>
                </a:schemeClr>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900" dirty="0" smtClean="0">
                <a:latin typeface="Microsoft YaHei" charset="-122"/>
                <a:ea typeface="Microsoft YaHei" charset="-122"/>
                <a:cs typeface="Microsoft YaHei" charset="-122"/>
              </a:rPr>
              <a:t>API</a:t>
            </a:r>
            <a:endParaRPr kumimoji="1" lang="en-US" altLang="zh-CN" sz="900" dirty="0">
              <a:latin typeface="Microsoft YaHei" charset="-122"/>
              <a:ea typeface="Microsoft YaHei" charset="-122"/>
              <a:cs typeface="Microsoft YaHei" charset="-122"/>
            </a:endParaRPr>
          </a:p>
        </p:txBody>
      </p:sp>
      <p:cxnSp>
        <p:nvCxnSpPr>
          <p:cNvPr id="251" name="Straight Arrow Connector 250"/>
          <p:cNvCxnSpPr>
            <a:stCxn id="250" idx="2"/>
            <a:endCxn id="52" idx="0"/>
          </p:cNvCxnSpPr>
          <p:nvPr/>
        </p:nvCxnSpPr>
        <p:spPr>
          <a:xfrm flipH="1">
            <a:off x="6153158" y="1547468"/>
            <a:ext cx="2198288" cy="762182"/>
          </a:xfrm>
          <a:prstGeom prst="straightConnector1">
            <a:avLst/>
          </a:prstGeom>
          <a:ln>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257" idx="2"/>
            <a:endCxn id="52" idx="0"/>
          </p:cNvCxnSpPr>
          <p:nvPr/>
        </p:nvCxnSpPr>
        <p:spPr>
          <a:xfrm flipH="1">
            <a:off x="6153158" y="1555580"/>
            <a:ext cx="500004" cy="754070"/>
          </a:xfrm>
          <a:prstGeom prst="straightConnector1">
            <a:avLst/>
          </a:prstGeom>
          <a:ln>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7" name="圆角矩形 10"/>
          <p:cNvSpPr/>
          <p:nvPr/>
        </p:nvSpPr>
        <p:spPr>
          <a:xfrm>
            <a:off x="6340377" y="1292352"/>
            <a:ext cx="625569" cy="263228"/>
          </a:xfrm>
          <a:prstGeom prst="roundRect">
            <a:avLst/>
          </a:prstGeom>
          <a:gradFill>
            <a:gsLst>
              <a:gs pos="0">
                <a:schemeClr val="accent2">
                  <a:lumMod val="60000"/>
                  <a:lumOff val="40000"/>
                </a:schemeClr>
              </a:gs>
              <a:gs pos="50000">
                <a:schemeClr val="accent4">
                  <a:lumMod val="105000"/>
                  <a:satMod val="103000"/>
                  <a:tint val="73000"/>
                </a:schemeClr>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900" dirty="0" smtClean="0">
                <a:latin typeface="Microsoft YaHei" charset="-122"/>
                <a:ea typeface="Microsoft YaHei" charset="-122"/>
                <a:cs typeface="Microsoft YaHei" charset="-122"/>
              </a:rPr>
              <a:t>Mobile</a:t>
            </a:r>
            <a:r>
              <a:rPr kumimoji="1" lang="zh-CN" altLang="en-US" sz="900" dirty="0" smtClean="0">
                <a:latin typeface="Microsoft YaHei" charset="-122"/>
                <a:ea typeface="Microsoft YaHei" charset="-122"/>
                <a:cs typeface="Microsoft YaHei" charset="-122"/>
              </a:rPr>
              <a:t> </a:t>
            </a:r>
            <a:r>
              <a:rPr kumimoji="1" lang="en-US" altLang="zh-CN" sz="900" dirty="0" smtClean="0">
                <a:latin typeface="Microsoft YaHei" charset="-122"/>
                <a:ea typeface="Microsoft YaHei" charset="-122"/>
                <a:cs typeface="Microsoft YaHei" charset="-122"/>
              </a:rPr>
              <a:t>APP</a:t>
            </a:r>
            <a:endParaRPr kumimoji="1" lang="en-US" altLang="zh-CN" sz="900" dirty="0">
              <a:latin typeface="Microsoft YaHei" charset="-122"/>
              <a:ea typeface="Microsoft YaHei" charset="-122"/>
              <a:cs typeface="Microsoft YaHei" charset="-122"/>
            </a:endParaRPr>
          </a:p>
        </p:txBody>
      </p:sp>
      <p:sp>
        <p:nvSpPr>
          <p:cNvPr id="260" name="圆角矩形 10"/>
          <p:cNvSpPr/>
          <p:nvPr/>
        </p:nvSpPr>
        <p:spPr>
          <a:xfrm>
            <a:off x="4763306" y="1284240"/>
            <a:ext cx="625569" cy="263228"/>
          </a:xfrm>
          <a:prstGeom prst="roundRect">
            <a:avLst/>
          </a:prstGeom>
          <a:gradFill>
            <a:gsLst>
              <a:gs pos="0">
                <a:schemeClr val="accent2">
                  <a:lumMod val="60000"/>
                  <a:lumOff val="40000"/>
                </a:schemeClr>
              </a:gs>
              <a:gs pos="50000">
                <a:schemeClr val="accent4">
                  <a:lumMod val="105000"/>
                  <a:satMod val="103000"/>
                  <a:tint val="73000"/>
                </a:schemeClr>
              </a:gs>
              <a:gs pos="100000">
                <a:schemeClr val="accent4">
                  <a:lumMod val="105000"/>
                  <a:satMod val="109000"/>
                  <a:tint val="81000"/>
                </a:schemeClr>
              </a:gs>
            </a:gsLst>
          </a:gradFill>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CN" sz="1000" smtClean="0">
                <a:latin typeface="Microsoft YaHei" charset="-122"/>
                <a:ea typeface="Microsoft YaHei" charset="-122"/>
                <a:cs typeface="Microsoft YaHei" charset="-122"/>
              </a:rPr>
              <a:t>Web</a:t>
            </a:r>
            <a:endParaRPr kumimoji="1" lang="en-US" altLang="zh-CN" sz="1000" dirty="0">
              <a:latin typeface="Microsoft YaHei" charset="-122"/>
              <a:ea typeface="Microsoft YaHei" charset="-122"/>
              <a:cs typeface="Microsoft YaHei" charset="-122"/>
            </a:endParaRPr>
          </a:p>
        </p:txBody>
      </p:sp>
      <p:cxnSp>
        <p:nvCxnSpPr>
          <p:cNvPr id="262" name="Straight Arrow Connector 261"/>
          <p:cNvCxnSpPr>
            <a:stCxn id="260" idx="2"/>
            <a:endCxn id="52" idx="0"/>
          </p:cNvCxnSpPr>
          <p:nvPr/>
        </p:nvCxnSpPr>
        <p:spPr>
          <a:xfrm>
            <a:off x="5076091" y="1547468"/>
            <a:ext cx="1077067" cy="762182"/>
          </a:xfrm>
          <a:prstGeom prst="straightConnector1">
            <a:avLst/>
          </a:prstGeom>
          <a:ln>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flipV="1">
            <a:off x="2220581" y="2930794"/>
            <a:ext cx="871200" cy="1"/>
          </a:xfrm>
          <a:prstGeom prst="line">
            <a:avLst/>
          </a:prstGeom>
          <a:ln w="28575" cmpd="sng">
            <a:solidFill>
              <a:schemeClr val="bg2">
                <a:lumMod val="25000"/>
              </a:schemeClr>
            </a:solidFill>
            <a:prstDash val="solid"/>
            <a:tailEnd w="lg" len="sm"/>
          </a:ln>
        </p:spPr>
        <p:style>
          <a:lnRef idx="1">
            <a:schemeClr val="accent1"/>
          </a:lnRef>
          <a:fillRef idx="0">
            <a:schemeClr val="accent1"/>
          </a:fillRef>
          <a:effectRef idx="0">
            <a:schemeClr val="accent1"/>
          </a:effectRef>
          <a:fontRef idx="minor">
            <a:schemeClr val="tx1"/>
          </a:fontRef>
        </p:style>
      </p:cxnSp>
      <p:sp>
        <p:nvSpPr>
          <p:cNvPr id="267" name="TextBox 266"/>
          <p:cNvSpPr txBox="1"/>
          <p:nvPr/>
        </p:nvSpPr>
        <p:spPr>
          <a:xfrm>
            <a:off x="1238742" y="2792294"/>
            <a:ext cx="1032014" cy="276999"/>
          </a:xfrm>
          <a:prstGeom prst="rect">
            <a:avLst/>
          </a:prstGeom>
          <a:noFill/>
        </p:spPr>
        <p:txBody>
          <a:bodyPr wrap="none" rtlCol="0">
            <a:spAutoFit/>
          </a:bodyPr>
          <a:lstStyle/>
          <a:p>
            <a:r>
              <a:rPr lang="en-US" altLang="zh-CN" sz="1200" dirty="0" smtClean="0"/>
              <a:t>3</a:t>
            </a:r>
            <a:r>
              <a:rPr lang="en-US" altLang="zh-CN" sz="1200" baseline="30000" dirty="0" smtClean="0"/>
              <a:t>rd</a:t>
            </a:r>
            <a:r>
              <a:rPr lang="zh-CN" altLang="en-US" sz="1200" dirty="0" smtClean="0"/>
              <a:t> </a:t>
            </a:r>
            <a:r>
              <a:rPr lang="en-US" altLang="zh-CN" sz="1200" dirty="0" smtClean="0"/>
              <a:t>socket</a:t>
            </a:r>
            <a:r>
              <a:rPr lang="zh-CN" altLang="en-US" sz="1200" dirty="0" smtClean="0"/>
              <a:t> </a:t>
            </a:r>
            <a:r>
              <a:rPr lang="en-US" altLang="zh-CN" sz="1200" dirty="0" smtClean="0"/>
              <a:t>API</a:t>
            </a:r>
            <a:endParaRPr lang="en-US" sz="1200" dirty="0"/>
          </a:p>
        </p:txBody>
      </p:sp>
      <p:cxnSp>
        <p:nvCxnSpPr>
          <p:cNvPr id="268" name="Straight Arrow Connector 267"/>
          <p:cNvCxnSpPr>
            <a:stCxn id="59" idx="0"/>
            <a:endCxn id="330" idx="2"/>
          </p:cNvCxnSpPr>
          <p:nvPr/>
        </p:nvCxnSpPr>
        <p:spPr>
          <a:xfrm flipV="1">
            <a:off x="9402349" y="5386692"/>
            <a:ext cx="1" cy="718785"/>
          </a:xfrm>
          <a:prstGeom prst="straightConnector1">
            <a:avLst/>
          </a:prstGeom>
          <a:ln>
            <a:solidFill>
              <a:schemeClr val="bg2">
                <a:lumMod val="2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71" name="Straight Arrow Connector 270"/>
          <p:cNvCxnSpPr>
            <a:stCxn id="59" idx="0"/>
            <a:endCxn id="97" idx="2"/>
          </p:cNvCxnSpPr>
          <p:nvPr/>
        </p:nvCxnSpPr>
        <p:spPr>
          <a:xfrm flipH="1" flipV="1">
            <a:off x="8310087" y="5749863"/>
            <a:ext cx="1092262" cy="355614"/>
          </a:xfrm>
          <a:prstGeom prst="straightConnector1">
            <a:avLst/>
          </a:prstGeom>
          <a:ln>
            <a:solidFill>
              <a:schemeClr val="bg2">
                <a:lumMod val="2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a:stCxn id="89" idx="2"/>
            <a:endCxn id="330" idx="0"/>
          </p:cNvCxnSpPr>
          <p:nvPr/>
        </p:nvCxnSpPr>
        <p:spPr>
          <a:xfrm>
            <a:off x="9402350" y="3895432"/>
            <a:ext cx="0" cy="1312949"/>
          </a:xfrm>
          <a:prstGeom prst="straightConnector1">
            <a:avLst/>
          </a:prstGeom>
          <a:ln>
            <a:solidFill>
              <a:schemeClr val="bg2">
                <a:lumMod val="2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77" name="Straight Arrow Connector 276"/>
          <p:cNvCxnSpPr>
            <a:stCxn id="83" idx="2"/>
            <a:endCxn id="330" idx="0"/>
          </p:cNvCxnSpPr>
          <p:nvPr/>
        </p:nvCxnSpPr>
        <p:spPr>
          <a:xfrm>
            <a:off x="8058942" y="3895432"/>
            <a:ext cx="1343408" cy="1312949"/>
          </a:xfrm>
          <a:prstGeom prst="straightConnector1">
            <a:avLst/>
          </a:prstGeom>
          <a:ln>
            <a:solidFill>
              <a:schemeClr val="bg2">
                <a:lumMod val="2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80" name="Straight Arrow Connector 279"/>
          <p:cNvCxnSpPr>
            <a:stCxn id="83" idx="2"/>
            <a:endCxn id="105" idx="0"/>
          </p:cNvCxnSpPr>
          <p:nvPr/>
        </p:nvCxnSpPr>
        <p:spPr>
          <a:xfrm>
            <a:off x="8058942" y="3895432"/>
            <a:ext cx="1747" cy="743566"/>
          </a:xfrm>
          <a:prstGeom prst="straightConnector1">
            <a:avLst/>
          </a:prstGeom>
          <a:ln>
            <a:solidFill>
              <a:schemeClr val="bg2">
                <a:lumMod val="2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84" name="Straight Arrow Connector 283"/>
          <p:cNvCxnSpPr>
            <a:stCxn id="174" idx="2"/>
            <a:endCxn id="85" idx="0"/>
          </p:cNvCxnSpPr>
          <p:nvPr/>
        </p:nvCxnSpPr>
        <p:spPr>
          <a:xfrm>
            <a:off x="6770720" y="3886236"/>
            <a:ext cx="1" cy="402307"/>
          </a:xfrm>
          <a:prstGeom prst="straightConnector1">
            <a:avLst/>
          </a:prstGeom>
          <a:ln>
            <a:solidFill>
              <a:schemeClr val="bg2">
                <a:lumMod val="2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a:stCxn id="52" idx="2"/>
            <a:endCxn id="83" idx="1"/>
          </p:cNvCxnSpPr>
          <p:nvPr/>
        </p:nvCxnSpPr>
        <p:spPr>
          <a:xfrm>
            <a:off x="6153158" y="2692555"/>
            <a:ext cx="1402471" cy="1045515"/>
          </a:xfrm>
          <a:prstGeom prst="straightConnector1">
            <a:avLst/>
          </a:prstGeom>
          <a:ln>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a:xfrm>
            <a:off x="0" y="0"/>
            <a:ext cx="12192000" cy="889000"/>
          </a:xfrm>
          <a:prstGeom prst="rect">
            <a:avLst/>
          </a:prstGeom>
          <a:ln>
            <a:noFill/>
          </a:ln>
        </p:spPr>
        <p:style>
          <a:lnRef idx="1">
            <a:schemeClr val="accent1"/>
          </a:lnRef>
          <a:fillRef idx="3">
            <a:schemeClr val="accent1"/>
          </a:fillRef>
          <a:effectRef idx="2">
            <a:schemeClr val="accent1"/>
          </a:effectRef>
          <a:fontRef idx="minor">
            <a:schemeClr val="lt1"/>
          </a:fontRef>
        </p:style>
        <p:txBody>
          <a:bodyPr anchor="ctr"/>
          <a:lstStyle/>
          <a:p>
            <a:r>
              <a:rPr lang="zh-CN" altLang="en-US" sz="4000" dirty="0">
                <a:solidFill>
                  <a:schemeClr val="bg1"/>
                </a:solidFill>
              </a:rPr>
              <a:t> </a:t>
            </a:r>
            <a:r>
              <a:rPr lang="en-US" altLang="zh-CN" sz="4000" dirty="0" err="1" smtClean="0">
                <a:solidFill>
                  <a:schemeClr val="bg1"/>
                </a:solidFill>
              </a:rPr>
              <a:t>OKDex</a:t>
            </a:r>
            <a:endParaRPr lang="en-US" altLang="zh-CN" sz="4000" dirty="0">
              <a:solidFill>
                <a:schemeClr val="bg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Ink 1"/>
          <p:cNvPicPr>
            <a:picLocks noChangeAspect="1"/>
          </p:cNvPicPr>
          <p:nvPr/>
        </p:nvPicPr>
        <p:blipFill>
          <a:blip r:embed="rId3"/>
          <a:stretch>
            <a:fillRect/>
          </a:stretch>
        </p:blipFill>
        <p:spPr>
          <a:xfrm>
            <a:off x="2254251" y="711200"/>
            <a:ext cx="25400" cy="25400"/>
          </a:xfrm>
          <a:prstGeom prst="rect">
            <a:avLst/>
          </a:prstGeom>
          <a:noFill/>
          <a:ln w="9525">
            <a:noFill/>
          </a:ln>
        </p:spPr>
      </p:pic>
      <p:sp>
        <p:nvSpPr>
          <p:cNvPr id="9" name="Rectangle 8"/>
          <p:cNvSpPr/>
          <p:nvPr/>
        </p:nvSpPr>
        <p:spPr>
          <a:xfrm>
            <a:off x="0" y="0"/>
            <a:ext cx="12192000" cy="889000"/>
          </a:xfrm>
          <a:prstGeom prst="rect">
            <a:avLst/>
          </a:prstGeom>
          <a:ln>
            <a:noFill/>
          </a:ln>
        </p:spPr>
        <p:style>
          <a:lnRef idx="1">
            <a:schemeClr val="accent1"/>
          </a:lnRef>
          <a:fillRef idx="3">
            <a:schemeClr val="accent1"/>
          </a:fillRef>
          <a:effectRef idx="2">
            <a:schemeClr val="accent1"/>
          </a:effectRef>
          <a:fontRef idx="minor">
            <a:schemeClr val="lt1"/>
          </a:fontRef>
        </p:style>
        <p:txBody>
          <a:bodyPr anchor="ctr"/>
          <a:lstStyle/>
          <a:p>
            <a:pPr marL="285750" marR="0" lvl="0" indent="0" algn="l" defTabSz="914400" rtl="0" eaLnBrk="1" fontAlgn="base" latinLnBrk="0" hangingPunct="1">
              <a:lnSpc>
                <a:spcPct val="100000"/>
              </a:lnSpc>
              <a:spcBef>
                <a:spcPct val="0"/>
              </a:spcBef>
              <a:spcAft>
                <a:spcPct val="0"/>
              </a:spcAft>
              <a:buClrTx/>
              <a:buSzTx/>
              <a:buFontTx/>
              <a:buNone/>
              <a:defRPr/>
            </a:pPr>
            <a:r>
              <a:rPr kumimoji="0" lang="en-US" altLang="zh-CN" sz="3735" b="0" i="0" u="none" strike="noStrike" kern="1200" cap="none" spc="0" normalizeH="0" baseline="0" noProof="0" dirty="0" smtClean="0">
                <a:ln>
                  <a:noFill/>
                </a:ln>
                <a:solidFill>
                  <a:schemeClr val="lt1"/>
                </a:solidFill>
                <a:effectLst/>
                <a:uLnTx/>
                <a:uFillTx/>
                <a:latin typeface="+mn-lt"/>
                <a:ea typeface="+mn-ea"/>
                <a:cs typeface="+mn-cs"/>
              </a:rPr>
              <a:t> </a:t>
            </a:r>
            <a:endParaRPr kumimoji="0" lang="en-US" altLang="zh-CN" sz="3735" b="0" i="0" u="none" strike="noStrike" kern="1200" cap="none" spc="0" normalizeH="0" baseline="0" noProof="0" dirty="0">
              <a:ln>
                <a:noFill/>
              </a:ln>
              <a:solidFill>
                <a:schemeClr val="lt1"/>
              </a:solidFill>
              <a:effectLst/>
              <a:uLnTx/>
              <a:uFillTx/>
              <a:latin typeface="+mn-lt"/>
              <a:ea typeface="+mn-ea"/>
              <a:cs typeface="+mn-cs"/>
            </a:endParaRPr>
          </a:p>
        </p:txBody>
      </p:sp>
      <p:sp>
        <p:nvSpPr>
          <p:cNvPr id="39940" name="AutoShape 2" descr="Micropayment Channel Example"/>
          <p:cNvSpPr>
            <a:spLocks noChangeAspect="1"/>
          </p:cNvSpPr>
          <p:nvPr/>
        </p:nvSpPr>
        <p:spPr>
          <a:xfrm>
            <a:off x="207433" y="-192616"/>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1" name="AutoShape 4" descr="Micropayment Channel Example"/>
          <p:cNvSpPr>
            <a:spLocks noChangeAspect="1"/>
          </p:cNvSpPr>
          <p:nvPr/>
        </p:nvSpPr>
        <p:spPr>
          <a:xfrm>
            <a:off x="410633" y="10584"/>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2" name="TextBox 1"/>
          <p:cNvSpPr txBox="1"/>
          <p:nvPr/>
        </p:nvSpPr>
        <p:spPr>
          <a:xfrm>
            <a:off x="450851" y="1397000"/>
            <a:ext cx="468630" cy="11988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p:txBody>
      </p:sp>
      <p:sp>
        <p:nvSpPr>
          <p:cNvPr id="39943" name="TextBox 3"/>
          <p:cNvSpPr txBox="1"/>
          <p:nvPr/>
        </p:nvSpPr>
        <p:spPr>
          <a:xfrm>
            <a:off x="4678045" y="2595880"/>
            <a:ext cx="4934585" cy="165250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marR="0" lvl="0" indent="0" defTabSz="914400" eaLnBrk="1" fontAlgn="auto" latinLnBrk="0" hangingPunct="1">
              <a:lnSpc>
                <a:spcPct val="200000"/>
              </a:lnSpc>
              <a:spcBef>
                <a:spcPct val="0"/>
              </a:spcBef>
              <a:spcAft>
                <a:spcPts val="0"/>
              </a:spcAft>
              <a:buClrTx/>
              <a:buSzTx/>
              <a:buFontTx/>
              <a:buNone/>
              <a:tabLst/>
              <a:defRPr/>
            </a:pPr>
            <a:r>
              <a:rPr lang="en-US" altLang="zh-CN" sz="6000" i="1" smtClean="0">
                <a:latin typeface="Arial" panose="020B0604020202090204" pitchFamily="34" charset="0"/>
                <a:ea typeface="SimSun" pitchFamily="2" charset="-122"/>
                <a:sym typeface="+mn-ea"/>
              </a:rPr>
              <a:t>Thanks</a:t>
            </a:r>
            <a:endParaRPr lang="en-US" altLang="en-US" sz="6000" i="1" dirty="0">
              <a:latin typeface="Arial" panose="020B0604020202090204" pitchFamily="34" charset="0"/>
              <a:ea typeface="SimSun" pitchFamily="2" charset="-122"/>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Ink 1"/>
          <p:cNvPicPr>
            <a:picLocks noChangeAspect="1"/>
          </p:cNvPicPr>
          <p:nvPr/>
        </p:nvPicPr>
        <p:blipFill>
          <a:blip r:embed="rId3"/>
          <a:stretch>
            <a:fillRect/>
          </a:stretch>
        </p:blipFill>
        <p:spPr>
          <a:xfrm>
            <a:off x="2254251" y="711200"/>
            <a:ext cx="25400" cy="25400"/>
          </a:xfrm>
          <a:prstGeom prst="rect">
            <a:avLst/>
          </a:prstGeom>
          <a:noFill/>
          <a:ln w="9525">
            <a:noFill/>
          </a:ln>
        </p:spPr>
      </p:pic>
      <p:sp>
        <p:nvSpPr>
          <p:cNvPr id="9" name="Rectangle 8"/>
          <p:cNvSpPr/>
          <p:nvPr/>
        </p:nvSpPr>
        <p:spPr>
          <a:xfrm>
            <a:off x="0" y="0"/>
            <a:ext cx="12192000" cy="889000"/>
          </a:xfrm>
          <a:prstGeom prst="rect">
            <a:avLst/>
          </a:prstGeom>
          <a:ln>
            <a:noFill/>
          </a:ln>
        </p:spPr>
        <p:style>
          <a:lnRef idx="1">
            <a:schemeClr val="accent1"/>
          </a:lnRef>
          <a:fillRef idx="3">
            <a:schemeClr val="accent1"/>
          </a:fillRef>
          <a:effectRef idx="2">
            <a:schemeClr val="accent1"/>
          </a:effectRef>
          <a:fontRef idx="minor">
            <a:schemeClr val="lt1"/>
          </a:fontRef>
        </p:style>
        <p:txBody>
          <a:bodyPr anchor="ctr"/>
          <a:lstStyle/>
          <a:p>
            <a:pPr marL="285750" lvl="0" fontAlgn="base">
              <a:spcBef>
                <a:spcPct val="0"/>
              </a:spcBef>
              <a:spcAft>
                <a:spcPct val="0"/>
              </a:spcAft>
              <a:defRPr/>
            </a:pPr>
            <a:r>
              <a:rPr lang="en-US" altLang="zh-CN" sz="3735" dirty="0" smtClean="0"/>
              <a:t>0X</a:t>
            </a:r>
            <a:r>
              <a:rPr lang="zh-CN" altLang="en-US" sz="3735" dirty="0" smtClean="0"/>
              <a:t>协议</a:t>
            </a:r>
            <a:endParaRPr kumimoji="0" lang="en-US" altLang="zh-CN" sz="3735" b="0" i="0" u="none" strike="noStrike" kern="1200" cap="none" spc="0" normalizeH="0" baseline="0" noProof="0" dirty="0">
              <a:ln>
                <a:noFill/>
              </a:ln>
              <a:solidFill>
                <a:schemeClr val="lt1"/>
              </a:solidFill>
              <a:effectLst/>
              <a:uLnTx/>
              <a:uFillTx/>
              <a:latin typeface="+mn-lt"/>
              <a:ea typeface="+mn-ea"/>
              <a:cs typeface="+mn-cs"/>
            </a:endParaRPr>
          </a:p>
        </p:txBody>
      </p:sp>
      <p:sp>
        <p:nvSpPr>
          <p:cNvPr id="39940" name="AutoShape 2" descr="Micropayment Channel Example"/>
          <p:cNvSpPr>
            <a:spLocks noChangeAspect="1"/>
          </p:cNvSpPr>
          <p:nvPr/>
        </p:nvSpPr>
        <p:spPr>
          <a:xfrm>
            <a:off x="207433" y="-192616"/>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1" name="AutoShape 4" descr="Micropayment Channel Example"/>
          <p:cNvSpPr>
            <a:spLocks noChangeAspect="1"/>
          </p:cNvSpPr>
          <p:nvPr/>
        </p:nvSpPr>
        <p:spPr>
          <a:xfrm>
            <a:off x="410633" y="10584"/>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2" name="TextBox 1"/>
          <p:cNvSpPr txBox="1"/>
          <p:nvPr/>
        </p:nvSpPr>
        <p:spPr>
          <a:xfrm>
            <a:off x="450851" y="1397000"/>
            <a:ext cx="468630" cy="11988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p:txBody>
      </p:sp>
      <p:sp>
        <p:nvSpPr>
          <p:cNvPr id="43" name="内容占位符 2"/>
          <p:cNvSpPr txBox="1">
            <a:spLocks/>
          </p:cNvSpPr>
          <p:nvPr/>
        </p:nvSpPr>
        <p:spPr>
          <a:xfrm>
            <a:off x="207433" y="924984"/>
            <a:ext cx="6580228" cy="3649133"/>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marL="342900" indent="-342900" algn="l">
              <a:buFont typeface="+mj-lt"/>
              <a:buAutoNum type="arabicPeriod"/>
            </a:pPr>
            <a:r>
              <a:rPr lang="en-US" sz="1600" dirty="0" err="1"/>
              <a:t>Relayer</a:t>
            </a:r>
            <a:r>
              <a:rPr lang="en-US" sz="1600" dirty="0"/>
              <a:t> cites a fee schedule and the address they use to collect transaction fees. </a:t>
            </a:r>
            <a:endParaRPr lang="en-US" sz="1600" dirty="0" smtClean="0"/>
          </a:p>
          <a:p>
            <a:pPr marL="342900" indent="-342900" algn="l">
              <a:buFont typeface="+mj-lt"/>
              <a:buAutoNum type="arabicPeriod"/>
            </a:pPr>
            <a:r>
              <a:rPr lang="en-US" sz="1600" dirty="0" smtClean="0"/>
              <a:t>Maker </a:t>
            </a:r>
            <a:r>
              <a:rPr lang="en-US" sz="1600" dirty="0"/>
              <a:t>creates an order, setting </a:t>
            </a:r>
            <a:r>
              <a:rPr lang="en-US" sz="1600" dirty="0" err="1"/>
              <a:t>feeA</a:t>
            </a:r>
            <a:r>
              <a:rPr lang="en-US" sz="1600" dirty="0"/>
              <a:t> and </a:t>
            </a:r>
            <a:r>
              <a:rPr lang="en-US" sz="1600" dirty="0" err="1"/>
              <a:t>feeB</a:t>
            </a:r>
            <a:r>
              <a:rPr lang="en-US" sz="1600" dirty="0"/>
              <a:t> to values that satisfy </a:t>
            </a:r>
            <a:r>
              <a:rPr lang="en-US" sz="1600" dirty="0" err="1"/>
              <a:t>Relayer’s</a:t>
            </a:r>
            <a:r>
              <a:rPr lang="en-US" sz="1600" dirty="0"/>
              <a:t> fee schedule, setting </a:t>
            </a:r>
            <a:r>
              <a:rPr lang="zh-CN" altLang="en-US" sz="1600" dirty="0"/>
              <a:t> </a:t>
            </a:r>
            <a:r>
              <a:rPr lang="en-US" sz="1600" dirty="0" err="1" smtClean="0"/>
              <a:t>feeRecipient</a:t>
            </a:r>
            <a:r>
              <a:rPr lang="en-US" sz="1600" dirty="0" smtClean="0"/>
              <a:t> </a:t>
            </a:r>
            <a:r>
              <a:rPr lang="en-US" sz="1600" dirty="0"/>
              <a:t>to </a:t>
            </a:r>
            <a:r>
              <a:rPr lang="en-US" sz="1600" dirty="0" err="1"/>
              <a:t>Relayer’s</a:t>
            </a:r>
            <a:r>
              <a:rPr lang="en-US" sz="1600" dirty="0"/>
              <a:t> desired </a:t>
            </a:r>
            <a:r>
              <a:rPr lang="en-US" sz="1600" dirty="0" err="1"/>
              <a:t>recieving</a:t>
            </a:r>
            <a:r>
              <a:rPr lang="en-US" sz="1600" dirty="0"/>
              <a:t> address and signs the order with their private key. </a:t>
            </a:r>
          </a:p>
          <a:p>
            <a:pPr marL="342900" indent="-342900" algn="l">
              <a:buFont typeface="+mj-lt"/>
              <a:buAutoNum type="arabicPeriod"/>
            </a:pPr>
            <a:r>
              <a:rPr lang="en-US" sz="1600" dirty="0"/>
              <a:t>Maker transmits the signed order to </a:t>
            </a:r>
            <a:r>
              <a:rPr lang="en-US" sz="1600" dirty="0" err="1"/>
              <a:t>Relayer</a:t>
            </a:r>
            <a:r>
              <a:rPr lang="en-US" sz="1600" dirty="0"/>
              <a:t>. </a:t>
            </a:r>
          </a:p>
          <a:p>
            <a:pPr marL="342900" indent="-342900" algn="l">
              <a:buFont typeface="+mj-lt"/>
              <a:buAutoNum type="arabicPeriod"/>
            </a:pPr>
            <a:r>
              <a:rPr lang="en-US" sz="1600" dirty="0" err="1"/>
              <a:t>Relayer</a:t>
            </a:r>
            <a:r>
              <a:rPr lang="en-US" sz="1600" dirty="0"/>
              <a:t> receives the order, checks that the order is valid and that it provides the required fees. If </a:t>
            </a:r>
            <a:r>
              <a:rPr lang="zh-CN" altLang="en-US" sz="1600" dirty="0" smtClean="0"/>
              <a:t> </a:t>
            </a:r>
            <a:r>
              <a:rPr lang="en-US" sz="1600" dirty="0" smtClean="0"/>
              <a:t>the </a:t>
            </a:r>
            <a:r>
              <a:rPr lang="en-US" sz="1600" dirty="0"/>
              <a:t>order is invalid or does not meet </a:t>
            </a:r>
            <a:r>
              <a:rPr lang="en-US" sz="1600" dirty="0" err="1"/>
              <a:t>Relayer’s</a:t>
            </a:r>
            <a:r>
              <a:rPr lang="en-US" sz="1600" dirty="0"/>
              <a:t> requirements, the order is rejected. If the order is </a:t>
            </a:r>
            <a:r>
              <a:rPr lang="en-US" sz="1600" dirty="0" smtClean="0"/>
              <a:t>satisfactory</a:t>
            </a:r>
            <a:r>
              <a:rPr lang="en-US" sz="1600" dirty="0"/>
              <a:t>, </a:t>
            </a:r>
            <a:r>
              <a:rPr lang="en-US" sz="1600" dirty="0" err="1"/>
              <a:t>Relayer</a:t>
            </a:r>
            <a:r>
              <a:rPr lang="en-US" sz="1600" dirty="0"/>
              <a:t> posts the order to their order book. </a:t>
            </a:r>
          </a:p>
          <a:p>
            <a:pPr marL="342900" indent="-342900" algn="l">
              <a:buFont typeface="+mj-lt"/>
              <a:buAutoNum type="arabicPeriod"/>
            </a:pPr>
            <a:r>
              <a:rPr lang="en-US" sz="1600" dirty="0"/>
              <a:t>Takers </a:t>
            </a:r>
            <a:r>
              <a:rPr lang="en-US" sz="1600" dirty="0" err="1"/>
              <a:t>recieve</a:t>
            </a:r>
            <a:r>
              <a:rPr lang="en-US" sz="1600" dirty="0"/>
              <a:t> an updated version of the order book that includes Maker’s order. </a:t>
            </a:r>
          </a:p>
          <a:p>
            <a:pPr marL="342900" indent="-342900" algn="l">
              <a:buFont typeface="+mj-lt"/>
              <a:buAutoNum type="arabicPeriod"/>
            </a:pPr>
            <a:r>
              <a:rPr lang="en-US" sz="1600" dirty="0"/>
              <a:t>Taker fills Maker’s order by submitting it to the exchange contract on the </a:t>
            </a:r>
            <a:r>
              <a:rPr lang="en-US" sz="1600" dirty="0" err="1"/>
              <a:t>Ethereum</a:t>
            </a:r>
            <a:r>
              <a:rPr lang="en-US" sz="1600" dirty="0"/>
              <a:t> </a:t>
            </a:r>
            <a:r>
              <a:rPr lang="en-US" sz="1600" dirty="0" err="1"/>
              <a:t>blockchain</a:t>
            </a:r>
            <a:r>
              <a:rPr lang="en-US" sz="1600" dirty="0"/>
              <a:t>. </a:t>
            </a:r>
          </a:p>
        </p:txBody>
      </p:sp>
      <p:pic>
        <p:nvPicPr>
          <p:cNvPr id="2" name="Picture 1"/>
          <p:cNvPicPr>
            <a:picLocks noChangeAspect="1"/>
          </p:cNvPicPr>
          <p:nvPr/>
        </p:nvPicPr>
        <p:blipFill>
          <a:blip r:embed="rId4"/>
          <a:stretch>
            <a:fillRect/>
          </a:stretch>
        </p:blipFill>
        <p:spPr>
          <a:xfrm>
            <a:off x="7021393" y="1081616"/>
            <a:ext cx="5020551" cy="5623983"/>
          </a:xfrm>
          <a:prstGeom prst="rect">
            <a:avLst/>
          </a:prstGeom>
        </p:spPr>
      </p:pic>
    </p:spTree>
    <p:extLst>
      <p:ext uri="{BB962C8B-B14F-4D97-AF65-F5344CB8AC3E}">
        <p14:creationId xmlns:p14="http://schemas.microsoft.com/office/powerpoint/2010/main" val="20362522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Ink 1"/>
          <p:cNvPicPr>
            <a:picLocks noChangeAspect="1"/>
          </p:cNvPicPr>
          <p:nvPr/>
        </p:nvPicPr>
        <p:blipFill>
          <a:blip r:embed="rId3"/>
          <a:stretch>
            <a:fillRect/>
          </a:stretch>
        </p:blipFill>
        <p:spPr>
          <a:xfrm>
            <a:off x="2254251" y="711200"/>
            <a:ext cx="25400" cy="25400"/>
          </a:xfrm>
          <a:prstGeom prst="rect">
            <a:avLst/>
          </a:prstGeom>
          <a:noFill/>
          <a:ln w="9525">
            <a:noFill/>
          </a:ln>
        </p:spPr>
      </p:pic>
      <p:sp>
        <p:nvSpPr>
          <p:cNvPr id="9" name="Rectangle 8"/>
          <p:cNvSpPr/>
          <p:nvPr/>
        </p:nvSpPr>
        <p:spPr>
          <a:xfrm>
            <a:off x="0" y="0"/>
            <a:ext cx="12192000" cy="889000"/>
          </a:xfrm>
          <a:prstGeom prst="rect">
            <a:avLst/>
          </a:prstGeom>
          <a:ln>
            <a:noFill/>
          </a:ln>
        </p:spPr>
        <p:style>
          <a:lnRef idx="1">
            <a:schemeClr val="accent1"/>
          </a:lnRef>
          <a:fillRef idx="3">
            <a:schemeClr val="accent1"/>
          </a:fillRef>
          <a:effectRef idx="2">
            <a:schemeClr val="accent1"/>
          </a:effectRef>
          <a:fontRef idx="minor">
            <a:schemeClr val="lt1"/>
          </a:fontRef>
        </p:style>
        <p:txBody>
          <a:bodyPr anchor="ctr"/>
          <a:lstStyle/>
          <a:p>
            <a:pPr marL="285750" lvl="0" fontAlgn="base">
              <a:spcBef>
                <a:spcPct val="0"/>
              </a:spcBef>
              <a:spcAft>
                <a:spcPct val="0"/>
              </a:spcAft>
              <a:defRPr/>
            </a:pPr>
            <a:r>
              <a:rPr lang="en-US" altLang="zh-CN" sz="3735" dirty="0" smtClean="0"/>
              <a:t>0X</a:t>
            </a:r>
            <a:r>
              <a:rPr lang="zh-CN" altLang="en-US" sz="3735" dirty="0" smtClean="0"/>
              <a:t>协议</a:t>
            </a:r>
            <a:endParaRPr kumimoji="0" lang="en-US" altLang="zh-CN" sz="3735" b="0" i="0" u="none" strike="noStrike" kern="1200" cap="none" spc="0" normalizeH="0" baseline="0" noProof="0" dirty="0">
              <a:ln>
                <a:noFill/>
              </a:ln>
              <a:solidFill>
                <a:schemeClr val="lt1"/>
              </a:solidFill>
              <a:effectLst/>
              <a:uLnTx/>
              <a:uFillTx/>
              <a:latin typeface="+mn-lt"/>
              <a:ea typeface="+mn-ea"/>
              <a:cs typeface="+mn-cs"/>
            </a:endParaRPr>
          </a:p>
        </p:txBody>
      </p:sp>
      <p:sp>
        <p:nvSpPr>
          <p:cNvPr id="39940" name="AutoShape 2" descr="Micropayment Channel Example"/>
          <p:cNvSpPr>
            <a:spLocks noChangeAspect="1"/>
          </p:cNvSpPr>
          <p:nvPr/>
        </p:nvSpPr>
        <p:spPr>
          <a:xfrm>
            <a:off x="207433" y="-192616"/>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1" name="AutoShape 4" descr="Micropayment Channel Example"/>
          <p:cNvSpPr>
            <a:spLocks noChangeAspect="1"/>
          </p:cNvSpPr>
          <p:nvPr/>
        </p:nvSpPr>
        <p:spPr>
          <a:xfrm>
            <a:off x="410633" y="10584"/>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2" name="TextBox 1"/>
          <p:cNvSpPr txBox="1"/>
          <p:nvPr/>
        </p:nvSpPr>
        <p:spPr>
          <a:xfrm>
            <a:off x="450851" y="1397000"/>
            <a:ext cx="468630" cy="11988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p:txBody>
      </p:sp>
      <p:pic>
        <p:nvPicPr>
          <p:cNvPr id="41" name="图片 3"/>
          <p:cNvPicPr>
            <a:picLocks noChangeAspect="1"/>
          </p:cNvPicPr>
          <p:nvPr/>
        </p:nvPicPr>
        <p:blipFill>
          <a:blip r:embed="rId4"/>
          <a:stretch>
            <a:fillRect/>
          </a:stretch>
        </p:blipFill>
        <p:spPr>
          <a:xfrm>
            <a:off x="7291431" y="1081616"/>
            <a:ext cx="3935369" cy="5561297"/>
          </a:xfrm>
          <a:prstGeom prst="rect">
            <a:avLst/>
          </a:prstGeom>
        </p:spPr>
      </p:pic>
      <p:sp>
        <p:nvSpPr>
          <p:cNvPr id="43" name="内容占位符 2"/>
          <p:cNvSpPr txBox="1">
            <a:spLocks/>
          </p:cNvSpPr>
          <p:nvPr/>
        </p:nvSpPr>
        <p:spPr>
          <a:xfrm>
            <a:off x="495303" y="1811865"/>
            <a:ext cx="6580228" cy="36491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marL="342900" indent="-342900" algn="l">
              <a:buFont typeface="+mj-lt"/>
              <a:buAutoNum type="arabicPeriod"/>
            </a:pPr>
            <a:r>
              <a:rPr lang="en-US" altLang="zh-CN" sz="1600" i="1" dirty="0" smtClean="0">
                <a:latin typeface="+mn-ea"/>
                <a:cs typeface="Microsoft YaHei" charset="-122"/>
              </a:rPr>
              <a:t>Maker</a:t>
            </a:r>
            <a:r>
              <a:rPr lang="zh-CN" altLang="en-US" sz="1600" i="1" dirty="0" smtClean="0">
                <a:latin typeface="+mn-ea"/>
                <a:cs typeface="Microsoft YaHei" charset="-122"/>
              </a:rPr>
              <a:t>授权</a:t>
            </a:r>
            <a:r>
              <a:rPr lang="en-US" altLang="zh-CN" sz="1600" i="1" dirty="0" smtClean="0">
                <a:latin typeface="+mn-ea"/>
                <a:cs typeface="Microsoft YaHei" charset="-122"/>
              </a:rPr>
              <a:t>DEX</a:t>
            </a:r>
            <a:r>
              <a:rPr lang="zh-CN" altLang="en-US" sz="1600" i="1" dirty="0" smtClean="0">
                <a:latin typeface="+mn-ea"/>
                <a:cs typeface="Microsoft YaHei" charset="-122"/>
              </a:rPr>
              <a:t>合约转移</a:t>
            </a:r>
            <a:r>
              <a:rPr lang="en-US" altLang="zh-CN" sz="1600" i="1" dirty="0" smtClean="0">
                <a:latin typeface="+mn-ea"/>
                <a:cs typeface="Microsoft YaHei" charset="-122"/>
              </a:rPr>
              <a:t>Token</a:t>
            </a:r>
            <a:r>
              <a:rPr lang="zh-CN" altLang="en-US" sz="1600" i="1" dirty="0" smtClean="0">
                <a:latin typeface="+mn-ea"/>
                <a:cs typeface="Microsoft YaHei" charset="-122"/>
              </a:rPr>
              <a:t> </a:t>
            </a:r>
            <a:r>
              <a:rPr lang="en-US" altLang="zh-CN" sz="1600" i="1" dirty="0" smtClean="0">
                <a:latin typeface="+mn-ea"/>
                <a:cs typeface="Microsoft YaHei" charset="-122"/>
              </a:rPr>
              <a:t>A</a:t>
            </a:r>
          </a:p>
          <a:p>
            <a:pPr marL="342900" indent="-342900" algn="l">
              <a:buFont typeface="+mj-lt"/>
              <a:buAutoNum type="arabicPeriod"/>
            </a:pPr>
            <a:r>
              <a:rPr lang="en-US" altLang="zh-CN" sz="1600" i="1" dirty="0" smtClean="0">
                <a:latin typeface="+mn-ea"/>
                <a:cs typeface="Microsoft YaHei" charset="-122"/>
              </a:rPr>
              <a:t>Maker</a:t>
            </a:r>
            <a:r>
              <a:rPr lang="zh-CN" altLang="en-US" sz="1600" i="1" dirty="0" smtClean="0">
                <a:latin typeface="+mn-ea"/>
                <a:cs typeface="Microsoft YaHei" charset="-122"/>
              </a:rPr>
              <a:t>创建一笔订单</a:t>
            </a:r>
            <a:r>
              <a:rPr lang="en-US" altLang="zh-CN" sz="1600" i="1" dirty="0" smtClean="0">
                <a:latin typeface="+mn-ea"/>
                <a:cs typeface="Microsoft YaHei" charset="-122"/>
              </a:rPr>
              <a:t>(A-&gt;B)</a:t>
            </a:r>
            <a:r>
              <a:rPr lang="zh-CN" altLang="en-US" sz="1600" i="1" dirty="0" smtClean="0">
                <a:latin typeface="+mn-ea"/>
                <a:cs typeface="Microsoft YaHei" charset="-122"/>
              </a:rPr>
              <a:t>，并使用私钥签名</a:t>
            </a:r>
            <a:endParaRPr lang="en-US" altLang="zh-CN" sz="1600" i="1" dirty="0" smtClean="0">
              <a:latin typeface="+mn-ea"/>
              <a:cs typeface="Microsoft YaHei" charset="-122"/>
            </a:endParaRPr>
          </a:p>
          <a:p>
            <a:pPr marL="342900" indent="-342900" algn="l">
              <a:buFont typeface="+mj-lt"/>
              <a:buAutoNum type="arabicPeriod"/>
            </a:pPr>
            <a:r>
              <a:rPr lang="en-US" altLang="zh-CN" sz="1600" i="1" dirty="0" smtClean="0">
                <a:latin typeface="+mn-ea"/>
                <a:cs typeface="Microsoft YaHei" charset="-122"/>
              </a:rPr>
              <a:t>Maker</a:t>
            </a:r>
            <a:r>
              <a:rPr lang="zh-CN" altLang="en-US" sz="1600" i="1" dirty="0" smtClean="0">
                <a:latin typeface="+mn-ea"/>
                <a:cs typeface="Microsoft YaHei" charset="-122"/>
              </a:rPr>
              <a:t>将订单广播出去，或交给</a:t>
            </a:r>
            <a:r>
              <a:rPr lang="en-US" altLang="zh-CN" sz="1600" i="1" dirty="0" err="1" smtClean="0">
                <a:latin typeface="+mn-ea"/>
                <a:cs typeface="Microsoft YaHei" charset="-122"/>
              </a:rPr>
              <a:t>Relayer</a:t>
            </a:r>
            <a:endParaRPr lang="en-US" altLang="zh-CN" sz="1600" i="1" dirty="0" smtClean="0">
              <a:latin typeface="+mn-ea"/>
              <a:cs typeface="Microsoft YaHei" charset="-122"/>
            </a:endParaRPr>
          </a:p>
          <a:p>
            <a:pPr marL="342900" indent="-342900" algn="l">
              <a:buFont typeface="+mj-lt"/>
              <a:buAutoNum type="arabicPeriod"/>
            </a:pPr>
            <a:r>
              <a:rPr lang="en-US" altLang="zh-CN" sz="1600" i="1" dirty="0" smtClean="0">
                <a:latin typeface="+mn-ea"/>
                <a:cs typeface="Microsoft YaHei" charset="-122"/>
              </a:rPr>
              <a:t>Taker</a:t>
            </a:r>
            <a:r>
              <a:rPr lang="zh-CN" altLang="en-US" sz="1600" i="1" dirty="0" smtClean="0">
                <a:latin typeface="+mn-ea"/>
                <a:cs typeface="Microsoft YaHei" charset="-122"/>
              </a:rPr>
              <a:t>获取订单信息，选择价格合适的订单</a:t>
            </a:r>
            <a:endParaRPr lang="en-US" altLang="zh-CN" sz="1600" i="1" dirty="0" smtClean="0">
              <a:latin typeface="+mn-ea"/>
              <a:cs typeface="Microsoft YaHei" charset="-122"/>
            </a:endParaRPr>
          </a:p>
          <a:p>
            <a:pPr marL="342900" indent="-342900" algn="l">
              <a:buFont typeface="+mj-lt"/>
              <a:buAutoNum type="arabicPeriod"/>
            </a:pPr>
            <a:r>
              <a:rPr lang="en-US" altLang="zh-CN" sz="1600" i="1" dirty="0" smtClean="0">
                <a:latin typeface="+mn-ea"/>
                <a:cs typeface="Microsoft YaHei" charset="-122"/>
              </a:rPr>
              <a:t>Taker</a:t>
            </a:r>
            <a:r>
              <a:rPr lang="zh-CN" altLang="en-US" sz="1600" i="1" dirty="0" smtClean="0">
                <a:latin typeface="+mn-ea"/>
                <a:cs typeface="Microsoft YaHei" charset="-122"/>
              </a:rPr>
              <a:t>授权</a:t>
            </a:r>
            <a:r>
              <a:rPr lang="en-US" altLang="zh-CN" sz="1600" i="1" dirty="0" smtClean="0">
                <a:latin typeface="+mn-ea"/>
                <a:cs typeface="Microsoft YaHei" charset="-122"/>
              </a:rPr>
              <a:t>DEX</a:t>
            </a:r>
            <a:r>
              <a:rPr lang="zh-CN" altLang="en-US" sz="1600" i="1" dirty="0" smtClean="0">
                <a:latin typeface="+mn-ea"/>
                <a:cs typeface="Microsoft YaHei" charset="-122"/>
              </a:rPr>
              <a:t>合约转移</a:t>
            </a:r>
            <a:r>
              <a:rPr lang="en-US" altLang="zh-CN" sz="1600" i="1" dirty="0" smtClean="0">
                <a:latin typeface="+mn-ea"/>
                <a:cs typeface="Microsoft YaHei" charset="-122"/>
              </a:rPr>
              <a:t>Token</a:t>
            </a:r>
            <a:r>
              <a:rPr lang="zh-CN" altLang="en-US" sz="1600" i="1" dirty="0" smtClean="0">
                <a:latin typeface="+mn-ea"/>
                <a:cs typeface="Microsoft YaHei" charset="-122"/>
              </a:rPr>
              <a:t> </a:t>
            </a:r>
            <a:r>
              <a:rPr lang="en-US" altLang="zh-CN" sz="1600" i="1" dirty="0" smtClean="0">
                <a:latin typeface="+mn-ea"/>
                <a:cs typeface="Microsoft YaHei" charset="-122"/>
              </a:rPr>
              <a:t>B</a:t>
            </a:r>
          </a:p>
          <a:p>
            <a:pPr marL="342900" indent="-342900" algn="l">
              <a:buFont typeface="+mj-lt"/>
              <a:buAutoNum type="arabicPeriod"/>
            </a:pPr>
            <a:r>
              <a:rPr lang="en-US" altLang="zh-CN" sz="1600" i="1" dirty="0" smtClean="0">
                <a:latin typeface="+mn-ea"/>
                <a:cs typeface="Microsoft YaHei" charset="-122"/>
              </a:rPr>
              <a:t>Taker</a:t>
            </a:r>
            <a:r>
              <a:rPr lang="zh-CN" altLang="en-US" sz="1600" i="1" dirty="0" smtClean="0">
                <a:latin typeface="+mn-ea"/>
                <a:cs typeface="Microsoft YaHei" charset="-122"/>
              </a:rPr>
              <a:t>提交</a:t>
            </a:r>
            <a:r>
              <a:rPr lang="en-US" altLang="zh-CN" sz="1600" i="1" dirty="0" smtClean="0">
                <a:latin typeface="+mn-ea"/>
                <a:cs typeface="Microsoft YaHei" charset="-122"/>
              </a:rPr>
              <a:t>Maker</a:t>
            </a:r>
            <a:r>
              <a:rPr lang="zh-CN" altLang="en-US" sz="1600" i="1" dirty="0" smtClean="0">
                <a:latin typeface="+mn-ea"/>
                <a:cs typeface="Microsoft YaHei" charset="-122"/>
              </a:rPr>
              <a:t>的订单给合约</a:t>
            </a:r>
            <a:r>
              <a:rPr lang="en-US" altLang="zh-CN" sz="1600" i="1" dirty="0" smtClean="0">
                <a:latin typeface="+mn-ea"/>
                <a:cs typeface="Microsoft YaHei" charset="-122"/>
              </a:rPr>
              <a:t>DEX</a:t>
            </a:r>
            <a:r>
              <a:rPr lang="zh-CN" altLang="en-US" sz="1600" i="1" dirty="0" smtClean="0">
                <a:latin typeface="+mn-ea"/>
                <a:cs typeface="Microsoft YaHei" charset="-122"/>
              </a:rPr>
              <a:t>，并签名指定成交的金额</a:t>
            </a:r>
            <a:endParaRPr lang="en-US" altLang="zh-CN" sz="1600" i="1" dirty="0" smtClean="0">
              <a:latin typeface="+mn-ea"/>
              <a:cs typeface="Microsoft YaHei" charset="-122"/>
            </a:endParaRPr>
          </a:p>
          <a:p>
            <a:pPr marL="342900" indent="-342900" algn="l">
              <a:buFont typeface="+mj-lt"/>
              <a:buAutoNum type="arabicPeriod"/>
            </a:pPr>
            <a:r>
              <a:rPr lang="en-US" altLang="zh-CN" sz="1600" i="1" dirty="0" smtClean="0">
                <a:latin typeface="+mn-ea"/>
                <a:cs typeface="Microsoft YaHei" charset="-122"/>
              </a:rPr>
              <a:t>DEX</a:t>
            </a:r>
            <a:r>
              <a:rPr lang="zh-CN" altLang="en-US" sz="1600" i="1" dirty="0" smtClean="0">
                <a:latin typeface="+mn-ea"/>
                <a:cs typeface="Microsoft YaHei" charset="-122"/>
              </a:rPr>
              <a:t>校验订单合法性，完成代币转移（</a:t>
            </a:r>
            <a:r>
              <a:rPr lang="en-US" altLang="zh-CN" sz="1600" i="1" dirty="0" smtClean="0">
                <a:latin typeface="+mn-ea"/>
                <a:cs typeface="Microsoft YaHei" charset="-122"/>
              </a:rPr>
              <a:t>A-&gt;Taker,</a:t>
            </a:r>
            <a:r>
              <a:rPr lang="zh-CN" altLang="en-US" sz="1600" i="1" dirty="0" smtClean="0">
                <a:latin typeface="+mn-ea"/>
                <a:cs typeface="Microsoft YaHei" charset="-122"/>
              </a:rPr>
              <a:t> </a:t>
            </a:r>
            <a:r>
              <a:rPr lang="en-US" altLang="zh-CN" sz="1600" i="1" dirty="0" smtClean="0">
                <a:latin typeface="+mn-ea"/>
                <a:cs typeface="Microsoft YaHei" charset="-122"/>
              </a:rPr>
              <a:t>B-&gt;Maker</a:t>
            </a:r>
            <a:r>
              <a:rPr lang="zh-CN" altLang="en-US" sz="1600" i="1" dirty="0" smtClean="0">
                <a:latin typeface="+mn-ea"/>
                <a:cs typeface="Microsoft YaHei" charset="-122"/>
              </a:rPr>
              <a:t>）</a:t>
            </a:r>
            <a:endParaRPr lang="zh-CN" altLang="en-US" sz="1600" i="1" dirty="0">
              <a:latin typeface="+mn-ea"/>
              <a:cs typeface="Microsoft YaHei" charset="-122"/>
            </a:endParaRPr>
          </a:p>
        </p:txBody>
      </p:sp>
    </p:spTree>
    <p:extLst>
      <p:ext uri="{BB962C8B-B14F-4D97-AF65-F5344CB8AC3E}">
        <p14:creationId xmlns:p14="http://schemas.microsoft.com/office/powerpoint/2010/main" val="1777918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Ink 1"/>
          <p:cNvPicPr>
            <a:picLocks noChangeAspect="1"/>
          </p:cNvPicPr>
          <p:nvPr/>
        </p:nvPicPr>
        <p:blipFill>
          <a:blip r:embed="rId3"/>
          <a:stretch>
            <a:fillRect/>
          </a:stretch>
        </p:blipFill>
        <p:spPr>
          <a:xfrm>
            <a:off x="2254251" y="711200"/>
            <a:ext cx="25400" cy="25400"/>
          </a:xfrm>
          <a:prstGeom prst="rect">
            <a:avLst/>
          </a:prstGeom>
          <a:noFill/>
          <a:ln w="9525">
            <a:noFill/>
          </a:ln>
        </p:spPr>
      </p:pic>
      <p:sp>
        <p:nvSpPr>
          <p:cNvPr id="9" name="Rectangle 8"/>
          <p:cNvSpPr/>
          <p:nvPr/>
        </p:nvSpPr>
        <p:spPr>
          <a:xfrm>
            <a:off x="0" y="0"/>
            <a:ext cx="12192000" cy="889000"/>
          </a:xfrm>
          <a:prstGeom prst="rect">
            <a:avLst/>
          </a:prstGeom>
          <a:ln>
            <a:noFill/>
          </a:ln>
        </p:spPr>
        <p:style>
          <a:lnRef idx="1">
            <a:schemeClr val="accent1"/>
          </a:lnRef>
          <a:fillRef idx="3">
            <a:schemeClr val="accent1"/>
          </a:fillRef>
          <a:effectRef idx="2">
            <a:schemeClr val="accent1"/>
          </a:effectRef>
          <a:fontRef idx="minor">
            <a:schemeClr val="lt1"/>
          </a:fontRef>
        </p:style>
        <p:txBody>
          <a:bodyPr anchor="ctr"/>
          <a:lstStyle/>
          <a:p>
            <a:pPr marL="285750" lvl="0" fontAlgn="base">
              <a:spcBef>
                <a:spcPct val="0"/>
              </a:spcBef>
              <a:spcAft>
                <a:spcPct val="0"/>
              </a:spcAft>
              <a:defRPr/>
            </a:pPr>
            <a:r>
              <a:rPr lang="zh-CN" altLang="en-US" sz="3735" dirty="0" smtClean="0"/>
              <a:t>以德 </a:t>
            </a:r>
            <a:r>
              <a:rPr lang="en-US" sz="4000" dirty="0" smtClean="0"/>
              <a:t>Ether</a:t>
            </a:r>
            <a:r>
              <a:rPr lang="zh-CN" altLang="en-US" sz="4000" dirty="0" smtClean="0"/>
              <a:t> </a:t>
            </a:r>
            <a:r>
              <a:rPr lang="en-US" sz="4000" dirty="0" smtClean="0"/>
              <a:t>delta</a:t>
            </a:r>
            <a:endParaRPr kumimoji="0" lang="en-US" altLang="zh-CN" sz="3735" b="0" i="0" u="none" strike="noStrike" kern="1200" cap="none" spc="0" normalizeH="0" baseline="0" noProof="0" dirty="0">
              <a:ln>
                <a:noFill/>
              </a:ln>
              <a:solidFill>
                <a:schemeClr val="lt1"/>
              </a:solidFill>
              <a:effectLst/>
              <a:uLnTx/>
              <a:uFillTx/>
              <a:latin typeface="+mn-lt"/>
              <a:ea typeface="+mn-ea"/>
              <a:cs typeface="+mn-cs"/>
            </a:endParaRPr>
          </a:p>
        </p:txBody>
      </p:sp>
      <p:sp>
        <p:nvSpPr>
          <p:cNvPr id="39940" name="AutoShape 2" descr="Micropayment Channel Example"/>
          <p:cNvSpPr>
            <a:spLocks noChangeAspect="1"/>
          </p:cNvSpPr>
          <p:nvPr/>
        </p:nvSpPr>
        <p:spPr>
          <a:xfrm>
            <a:off x="207433" y="-192616"/>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1" name="AutoShape 4" descr="Micropayment Channel Example"/>
          <p:cNvSpPr>
            <a:spLocks noChangeAspect="1"/>
          </p:cNvSpPr>
          <p:nvPr/>
        </p:nvSpPr>
        <p:spPr>
          <a:xfrm>
            <a:off x="410633" y="10584"/>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2" name="TextBox 1"/>
          <p:cNvSpPr txBox="1"/>
          <p:nvPr/>
        </p:nvSpPr>
        <p:spPr>
          <a:xfrm>
            <a:off x="450851" y="1397000"/>
            <a:ext cx="468630" cy="11988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p:txBody>
      </p:sp>
      <p:sp>
        <p:nvSpPr>
          <p:cNvPr id="39943" name="TextBox 3"/>
          <p:cNvSpPr txBox="1"/>
          <p:nvPr/>
        </p:nvSpPr>
        <p:spPr>
          <a:xfrm>
            <a:off x="207433" y="1447800"/>
            <a:ext cx="4191871" cy="304698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eaLnBrk="1" hangingPunct="1">
              <a:lnSpc>
                <a:spcPct val="200000"/>
              </a:lnSpc>
              <a:spcBef>
                <a:spcPct val="0"/>
              </a:spcBef>
            </a:pPr>
            <a:r>
              <a:rPr lang="en-US" altLang="zh-CN" sz="1600" dirty="0" smtClean="0"/>
              <a:t>Ether</a:t>
            </a:r>
            <a:r>
              <a:rPr lang="zh-CN" altLang="en-US" sz="1600" dirty="0" smtClean="0"/>
              <a:t> </a:t>
            </a:r>
            <a:r>
              <a:rPr lang="en-US" altLang="zh-CN" sz="1600" dirty="0" smtClean="0"/>
              <a:t>delta</a:t>
            </a:r>
            <a:r>
              <a:rPr lang="zh-CN" altLang="en-US" sz="1600" dirty="0"/>
              <a:t>是较为完全的去中心化模式，用户充值、挂单、吃单、结算及提现全部在链上完成</a:t>
            </a:r>
            <a:r>
              <a:rPr lang="zh-CN" altLang="en-US" sz="1600" dirty="0" smtClean="0"/>
              <a:t>。</a:t>
            </a:r>
            <a:endParaRPr lang="en-US" altLang="zh-CN" sz="1600" dirty="0" smtClean="0"/>
          </a:p>
          <a:p>
            <a:pPr lvl="0" eaLnBrk="1" hangingPunct="1">
              <a:lnSpc>
                <a:spcPct val="200000"/>
              </a:lnSpc>
              <a:spcBef>
                <a:spcPct val="0"/>
              </a:spcBef>
            </a:pPr>
            <a:r>
              <a:rPr lang="zh-CN" altLang="en-US" sz="1600" dirty="0"/>
              <a:t>由于所有的交易环节都在链上完成，且每一个挂单、撤单、吃单等操作都会消耗</a:t>
            </a:r>
            <a:r>
              <a:rPr lang="en-US" altLang="zh-CN" sz="1600" dirty="0"/>
              <a:t>GAS</a:t>
            </a:r>
            <a:r>
              <a:rPr lang="zh-CN" altLang="en-US" sz="1600" dirty="0"/>
              <a:t>费用，导致延时高、成本效益低下。</a:t>
            </a:r>
            <a:endParaRPr lang="en-US" altLang="zh-CN" sz="1600" i="1" dirty="0">
              <a:sym typeface="+mn-ea"/>
            </a:endParaRPr>
          </a:p>
        </p:txBody>
      </p:sp>
      <p:pic>
        <p:nvPicPr>
          <p:cNvPr id="1028" name="Picture 4" descr="re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3036" y="2595880"/>
            <a:ext cx="8758976" cy="357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544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Ink 1"/>
          <p:cNvPicPr>
            <a:picLocks noChangeAspect="1"/>
          </p:cNvPicPr>
          <p:nvPr/>
        </p:nvPicPr>
        <p:blipFill>
          <a:blip r:embed="rId3"/>
          <a:stretch>
            <a:fillRect/>
          </a:stretch>
        </p:blipFill>
        <p:spPr>
          <a:xfrm>
            <a:off x="2254251" y="711200"/>
            <a:ext cx="25400" cy="25400"/>
          </a:xfrm>
          <a:prstGeom prst="rect">
            <a:avLst/>
          </a:prstGeom>
          <a:noFill/>
          <a:ln w="9525">
            <a:noFill/>
          </a:ln>
        </p:spPr>
      </p:pic>
      <p:sp>
        <p:nvSpPr>
          <p:cNvPr id="9" name="Rectangle 8"/>
          <p:cNvSpPr/>
          <p:nvPr/>
        </p:nvSpPr>
        <p:spPr>
          <a:xfrm>
            <a:off x="0" y="0"/>
            <a:ext cx="12192000" cy="889000"/>
          </a:xfrm>
          <a:prstGeom prst="rect">
            <a:avLst/>
          </a:prstGeom>
          <a:ln>
            <a:noFill/>
          </a:ln>
        </p:spPr>
        <p:style>
          <a:lnRef idx="1">
            <a:schemeClr val="accent1"/>
          </a:lnRef>
          <a:fillRef idx="3">
            <a:schemeClr val="accent1"/>
          </a:fillRef>
          <a:effectRef idx="2">
            <a:schemeClr val="accent1"/>
          </a:effectRef>
          <a:fontRef idx="minor">
            <a:schemeClr val="lt1"/>
          </a:fontRef>
        </p:style>
        <p:txBody>
          <a:bodyPr anchor="ctr"/>
          <a:lstStyle/>
          <a:p>
            <a:pPr marL="285750" lvl="0" fontAlgn="base">
              <a:spcBef>
                <a:spcPct val="0"/>
              </a:spcBef>
              <a:spcAft>
                <a:spcPct val="0"/>
              </a:spcAft>
              <a:defRPr/>
            </a:pPr>
            <a:r>
              <a:rPr lang="en-US" altLang="zh-CN" sz="3735" dirty="0" err="1" smtClean="0"/>
              <a:t>Uniswap</a:t>
            </a:r>
            <a:endParaRPr lang="en-US" altLang="zh-CN" sz="3735" dirty="0" smtClean="0"/>
          </a:p>
        </p:txBody>
      </p:sp>
      <p:sp>
        <p:nvSpPr>
          <p:cNvPr id="39940" name="AutoShape 2" descr="Micropayment Channel Example"/>
          <p:cNvSpPr>
            <a:spLocks noChangeAspect="1"/>
          </p:cNvSpPr>
          <p:nvPr/>
        </p:nvSpPr>
        <p:spPr>
          <a:xfrm>
            <a:off x="207433" y="-192616"/>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1" name="AutoShape 4" descr="Micropayment Channel Example"/>
          <p:cNvSpPr>
            <a:spLocks noChangeAspect="1"/>
          </p:cNvSpPr>
          <p:nvPr/>
        </p:nvSpPr>
        <p:spPr>
          <a:xfrm>
            <a:off x="410633" y="10584"/>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2" name="TextBox 1"/>
          <p:cNvSpPr txBox="1"/>
          <p:nvPr/>
        </p:nvSpPr>
        <p:spPr>
          <a:xfrm>
            <a:off x="450851" y="1397000"/>
            <a:ext cx="468630" cy="11988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p:txBody>
      </p:sp>
      <p:sp>
        <p:nvSpPr>
          <p:cNvPr id="10" name="TextBox 3"/>
          <p:cNvSpPr txBox="1"/>
          <p:nvPr/>
        </p:nvSpPr>
        <p:spPr>
          <a:xfrm>
            <a:off x="197676" y="1128184"/>
            <a:ext cx="5027295" cy="51180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eaLnBrk="1" hangingPunct="1">
              <a:lnSpc>
                <a:spcPct val="200000"/>
              </a:lnSpc>
              <a:spcBef>
                <a:spcPct val="0"/>
              </a:spcBef>
              <a:buFont typeface="+mj-lt"/>
              <a:buAutoNum type="arabicPeriod"/>
            </a:pPr>
            <a:r>
              <a:rPr lang="de-DE" sz="1600" dirty="0" err="1"/>
              <a:t>任何使用者都能在Uniswap上架任何Token</a:t>
            </a:r>
            <a:endParaRPr lang="en-US" altLang="en-US" sz="1600" i="1" dirty="0">
              <a:latin typeface="Arial" panose="020B0604020202090204" pitchFamily="34" charset="0"/>
              <a:ea typeface="SimSun" pitchFamily="2" charset="-122"/>
              <a:sym typeface="+mn-ea"/>
            </a:endParaRPr>
          </a:p>
        </p:txBody>
      </p:sp>
      <p:pic>
        <p:nvPicPr>
          <p:cNvPr id="2" name="Picture 1"/>
          <p:cNvPicPr>
            <a:picLocks noChangeAspect="1"/>
          </p:cNvPicPr>
          <p:nvPr/>
        </p:nvPicPr>
        <p:blipFill>
          <a:blip r:embed="rId4"/>
          <a:stretch>
            <a:fillRect/>
          </a:stretch>
        </p:blipFill>
        <p:spPr>
          <a:xfrm>
            <a:off x="8296275" y="3528381"/>
            <a:ext cx="3522732" cy="2834320"/>
          </a:xfrm>
          <a:prstGeom prst="rect">
            <a:avLst/>
          </a:prstGeom>
        </p:spPr>
      </p:pic>
      <p:pic>
        <p:nvPicPr>
          <p:cNvPr id="3" name="Picture 2"/>
          <p:cNvPicPr>
            <a:picLocks noChangeAspect="1"/>
          </p:cNvPicPr>
          <p:nvPr/>
        </p:nvPicPr>
        <p:blipFill>
          <a:blip r:embed="rId5"/>
          <a:stretch>
            <a:fillRect/>
          </a:stretch>
        </p:blipFill>
        <p:spPr>
          <a:xfrm>
            <a:off x="5885371" y="1081616"/>
            <a:ext cx="2801107" cy="2709040"/>
          </a:xfrm>
          <a:prstGeom prst="rect">
            <a:avLst/>
          </a:prstGeom>
        </p:spPr>
      </p:pic>
      <p:pic>
        <p:nvPicPr>
          <p:cNvPr id="4" name="Picture 3"/>
          <p:cNvPicPr>
            <a:picLocks noChangeAspect="1"/>
          </p:cNvPicPr>
          <p:nvPr/>
        </p:nvPicPr>
        <p:blipFill>
          <a:blip r:embed="rId6"/>
          <a:stretch>
            <a:fillRect/>
          </a:stretch>
        </p:blipFill>
        <p:spPr>
          <a:xfrm>
            <a:off x="9138261" y="854313"/>
            <a:ext cx="2469539" cy="2093824"/>
          </a:xfrm>
          <a:prstGeom prst="rect">
            <a:avLst/>
          </a:prstGeom>
        </p:spPr>
      </p:pic>
    </p:spTree>
    <p:extLst>
      <p:ext uri="{BB962C8B-B14F-4D97-AF65-F5344CB8AC3E}">
        <p14:creationId xmlns:p14="http://schemas.microsoft.com/office/powerpoint/2010/main" val="20880869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Ink 1"/>
          <p:cNvPicPr>
            <a:picLocks noChangeAspect="1"/>
          </p:cNvPicPr>
          <p:nvPr/>
        </p:nvPicPr>
        <p:blipFill>
          <a:blip r:embed="rId3"/>
          <a:stretch>
            <a:fillRect/>
          </a:stretch>
        </p:blipFill>
        <p:spPr>
          <a:xfrm>
            <a:off x="2254251" y="711200"/>
            <a:ext cx="25400" cy="25400"/>
          </a:xfrm>
          <a:prstGeom prst="rect">
            <a:avLst/>
          </a:prstGeom>
          <a:noFill/>
          <a:ln w="9525">
            <a:noFill/>
          </a:ln>
        </p:spPr>
      </p:pic>
      <p:sp>
        <p:nvSpPr>
          <p:cNvPr id="9" name="Rectangle 8"/>
          <p:cNvSpPr/>
          <p:nvPr/>
        </p:nvSpPr>
        <p:spPr>
          <a:xfrm>
            <a:off x="0" y="0"/>
            <a:ext cx="12192000" cy="889000"/>
          </a:xfrm>
          <a:prstGeom prst="rect">
            <a:avLst/>
          </a:prstGeom>
          <a:ln>
            <a:noFill/>
          </a:ln>
        </p:spPr>
        <p:style>
          <a:lnRef idx="1">
            <a:schemeClr val="accent1"/>
          </a:lnRef>
          <a:fillRef idx="3">
            <a:schemeClr val="accent1"/>
          </a:fillRef>
          <a:effectRef idx="2">
            <a:schemeClr val="accent1"/>
          </a:effectRef>
          <a:fontRef idx="minor">
            <a:schemeClr val="lt1"/>
          </a:fontRef>
        </p:style>
        <p:txBody>
          <a:bodyPr anchor="ctr"/>
          <a:lstStyle/>
          <a:p>
            <a:pPr marL="285750" lvl="0" fontAlgn="base">
              <a:spcBef>
                <a:spcPct val="0"/>
              </a:spcBef>
              <a:spcAft>
                <a:spcPct val="0"/>
              </a:spcAft>
              <a:defRPr/>
            </a:pPr>
            <a:r>
              <a:rPr lang="zh-CN" altLang="en-US" sz="3735" dirty="0" smtClean="0"/>
              <a:t>中心化交易所</a:t>
            </a:r>
            <a:endParaRPr kumimoji="0" lang="en-US" altLang="zh-CN" sz="3735" b="0" i="0" u="none" strike="noStrike" kern="1200" cap="none" spc="0" normalizeH="0" baseline="0" noProof="0" dirty="0">
              <a:ln>
                <a:noFill/>
              </a:ln>
              <a:solidFill>
                <a:schemeClr val="lt1"/>
              </a:solidFill>
              <a:effectLst/>
              <a:uLnTx/>
              <a:uFillTx/>
              <a:latin typeface="+mn-lt"/>
              <a:ea typeface="+mn-ea"/>
              <a:cs typeface="+mn-cs"/>
            </a:endParaRPr>
          </a:p>
        </p:txBody>
      </p:sp>
      <p:sp>
        <p:nvSpPr>
          <p:cNvPr id="39940" name="AutoShape 2" descr="Micropayment Channel Example"/>
          <p:cNvSpPr>
            <a:spLocks noChangeAspect="1"/>
          </p:cNvSpPr>
          <p:nvPr/>
        </p:nvSpPr>
        <p:spPr>
          <a:xfrm>
            <a:off x="207433" y="-192616"/>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1" name="AutoShape 4" descr="Micropayment Channel Example"/>
          <p:cNvSpPr>
            <a:spLocks noChangeAspect="1"/>
          </p:cNvSpPr>
          <p:nvPr/>
        </p:nvSpPr>
        <p:spPr>
          <a:xfrm>
            <a:off x="410633" y="10584"/>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10" name="TextBox 3"/>
          <p:cNvSpPr txBox="1"/>
          <p:nvPr/>
        </p:nvSpPr>
        <p:spPr>
          <a:xfrm>
            <a:off x="207433" y="1309641"/>
            <a:ext cx="1656524" cy="5847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200000"/>
              </a:lnSpc>
              <a:spcBef>
                <a:spcPct val="0"/>
              </a:spcBef>
              <a:buFont typeface="+mj-lt"/>
              <a:buAutoNum type="arabicPeriod"/>
            </a:pPr>
            <a:r>
              <a:rPr lang="en-US" altLang="zh-CN" sz="1600" i="1" smtClean="0">
                <a:sym typeface="+mn-ea"/>
              </a:rPr>
              <a:t>--</a:t>
            </a:r>
            <a:endParaRPr lang="en-US" altLang="zh-CN" sz="1600" i="1" dirty="0">
              <a:latin typeface="Arial" panose="020B0604020202090204" pitchFamily="34" charset="0"/>
              <a:ea typeface="SimSun" pitchFamily="2" charset="-122"/>
              <a:sym typeface="+mn-ea"/>
            </a:endParaRPr>
          </a:p>
        </p:txBody>
      </p:sp>
      <p:pic>
        <p:nvPicPr>
          <p:cNvPr id="7170" name="Picture 2" descr="http://upyun-assets.ethfans.org/uploads/photo/image/03b6274bcb79401ab49e852f1caf0bf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894416"/>
            <a:ext cx="9525000"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9190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Ink 1"/>
          <p:cNvPicPr>
            <a:picLocks noChangeAspect="1"/>
          </p:cNvPicPr>
          <p:nvPr/>
        </p:nvPicPr>
        <p:blipFill>
          <a:blip r:embed="rId3"/>
          <a:stretch>
            <a:fillRect/>
          </a:stretch>
        </p:blipFill>
        <p:spPr>
          <a:xfrm>
            <a:off x="2254251" y="711200"/>
            <a:ext cx="25400" cy="25400"/>
          </a:xfrm>
          <a:prstGeom prst="rect">
            <a:avLst/>
          </a:prstGeom>
          <a:noFill/>
          <a:ln w="9525">
            <a:noFill/>
          </a:ln>
        </p:spPr>
      </p:pic>
      <p:sp>
        <p:nvSpPr>
          <p:cNvPr id="9" name="Rectangle 8"/>
          <p:cNvSpPr/>
          <p:nvPr/>
        </p:nvSpPr>
        <p:spPr>
          <a:xfrm>
            <a:off x="0" y="0"/>
            <a:ext cx="12192000" cy="889000"/>
          </a:xfrm>
          <a:prstGeom prst="rect">
            <a:avLst/>
          </a:prstGeom>
          <a:ln>
            <a:noFill/>
          </a:ln>
        </p:spPr>
        <p:style>
          <a:lnRef idx="1">
            <a:schemeClr val="accent1"/>
          </a:lnRef>
          <a:fillRef idx="3">
            <a:schemeClr val="accent1"/>
          </a:fillRef>
          <a:effectRef idx="2">
            <a:schemeClr val="accent1"/>
          </a:effectRef>
          <a:fontRef idx="minor">
            <a:schemeClr val="lt1"/>
          </a:fontRef>
        </p:style>
        <p:txBody>
          <a:bodyPr anchor="ctr"/>
          <a:lstStyle/>
          <a:p>
            <a:pPr marL="285750" lvl="0" fontAlgn="base">
              <a:spcBef>
                <a:spcPct val="0"/>
              </a:spcBef>
              <a:spcAft>
                <a:spcPct val="0"/>
              </a:spcAft>
              <a:defRPr/>
            </a:pPr>
            <a:r>
              <a:rPr lang="zh-CN" altLang="en-US" sz="3735" dirty="0" smtClean="0"/>
              <a:t>中心化交易所</a:t>
            </a:r>
            <a:endParaRPr kumimoji="0" lang="en-US" altLang="zh-CN" sz="3735" b="0" i="0" u="none" strike="noStrike" kern="1200" cap="none" spc="0" normalizeH="0" baseline="0" noProof="0" dirty="0">
              <a:ln>
                <a:noFill/>
              </a:ln>
              <a:solidFill>
                <a:schemeClr val="lt1"/>
              </a:solidFill>
              <a:effectLst/>
              <a:uLnTx/>
              <a:uFillTx/>
              <a:latin typeface="+mn-lt"/>
              <a:ea typeface="+mn-ea"/>
              <a:cs typeface="+mn-cs"/>
            </a:endParaRPr>
          </a:p>
        </p:txBody>
      </p:sp>
      <p:sp>
        <p:nvSpPr>
          <p:cNvPr id="39940" name="AutoShape 2" descr="Micropayment Channel Example"/>
          <p:cNvSpPr>
            <a:spLocks noChangeAspect="1"/>
          </p:cNvSpPr>
          <p:nvPr/>
        </p:nvSpPr>
        <p:spPr>
          <a:xfrm>
            <a:off x="207433" y="-192616"/>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1" name="AutoShape 4" descr="Micropayment Channel Example"/>
          <p:cNvSpPr>
            <a:spLocks noChangeAspect="1"/>
          </p:cNvSpPr>
          <p:nvPr/>
        </p:nvSpPr>
        <p:spPr>
          <a:xfrm>
            <a:off x="410633" y="10584"/>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2" name="TextBox 1"/>
          <p:cNvSpPr txBox="1"/>
          <p:nvPr/>
        </p:nvSpPr>
        <p:spPr>
          <a:xfrm>
            <a:off x="450851" y="1397000"/>
            <a:ext cx="468630" cy="11988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p:txBody>
      </p:sp>
      <p:sp>
        <p:nvSpPr>
          <p:cNvPr id="10" name="TextBox 3"/>
          <p:cNvSpPr txBox="1"/>
          <p:nvPr/>
        </p:nvSpPr>
        <p:spPr>
          <a:xfrm>
            <a:off x="0" y="1159646"/>
            <a:ext cx="1656524" cy="5847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200000"/>
              </a:lnSpc>
              <a:spcBef>
                <a:spcPct val="0"/>
              </a:spcBef>
              <a:buFont typeface="+mj-lt"/>
              <a:buAutoNum type="arabicPeriod"/>
            </a:pPr>
            <a:r>
              <a:rPr lang="en-US" altLang="zh-CN" sz="1600" i="1" dirty="0" smtClean="0">
                <a:sym typeface="+mn-ea"/>
              </a:rPr>
              <a:t>--</a:t>
            </a:r>
            <a:endParaRPr lang="en-US" altLang="zh-CN" sz="1600" i="1" dirty="0">
              <a:latin typeface="Arial" panose="020B0604020202090204" pitchFamily="34" charset="0"/>
              <a:ea typeface="SimSun" pitchFamily="2" charset="-122"/>
              <a:sym typeface="+mn-ea"/>
            </a:endParaRPr>
          </a:p>
        </p:txBody>
      </p:sp>
      <p:pic>
        <p:nvPicPr>
          <p:cNvPr id="8194" name="Picture 2" descr="http://upyun-assets.ethfans.org/uploads/photo/image/c932238fbd664d1a9f423528175ed4b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6460" y="1452033"/>
            <a:ext cx="8985539" cy="461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9705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Ink 1"/>
          <p:cNvPicPr>
            <a:picLocks noChangeAspect="1"/>
          </p:cNvPicPr>
          <p:nvPr/>
        </p:nvPicPr>
        <p:blipFill>
          <a:blip r:embed="rId3"/>
          <a:stretch>
            <a:fillRect/>
          </a:stretch>
        </p:blipFill>
        <p:spPr>
          <a:xfrm>
            <a:off x="2254251" y="711200"/>
            <a:ext cx="25400" cy="25400"/>
          </a:xfrm>
          <a:prstGeom prst="rect">
            <a:avLst/>
          </a:prstGeom>
          <a:noFill/>
          <a:ln w="9525">
            <a:noFill/>
          </a:ln>
        </p:spPr>
      </p:pic>
      <p:sp>
        <p:nvSpPr>
          <p:cNvPr id="9" name="Rectangle 8"/>
          <p:cNvSpPr/>
          <p:nvPr/>
        </p:nvSpPr>
        <p:spPr>
          <a:xfrm>
            <a:off x="0" y="0"/>
            <a:ext cx="12192000" cy="889000"/>
          </a:xfrm>
          <a:prstGeom prst="rect">
            <a:avLst/>
          </a:prstGeom>
          <a:ln>
            <a:noFill/>
          </a:ln>
        </p:spPr>
        <p:style>
          <a:lnRef idx="1">
            <a:schemeClr val="accent1"/>
          </a:lnRef>
          <a:fillRef idx="3">
            <a:schemeClr val="accent1"/>
          </a:fillRef>
          <a:effectRef idx="2">
            <a:schemeClr val="accent1"/>
          </a:effectRef>
          <a:fontRef idx="minor">
            <a:schemeClr val="lt1"/>
          </a:fontRef>
        </p:style>
        <p:txBody>
          <a:bodyPr anchor="ctr"/>
          <a:lstStyle/>
          <a:p>
            <a:pPr marL="285750" lvl="0" fontAlgn="base">
              <a:spcBef>
                <a:spcPct val="0"/>
              </a:spcBef>
              <a:spcAft>
                <a:spcPct val="0"/>
              </a:spcAft>
              <a:defRPr/>
            </a:pPr>
            <a:r>
              <a:rPr lang="zh-CN" altLang="en-US" sz="3735" dirty="0" smtClean="0"/>
              <a:t>中心化交易所被盗事件</a:t>
            </a:r>
            <a:endParaRPr kumimoji="0" lang="en-US" altLang="zh-CN" sz="3735" b="0" i="0" u="none" strike="noStrike" kern="1200" cap="none" spc="0" normalizeH="0" baseline="0" noProof="0" dirty="0">
              <a:ln>
                <a:noFill/>
              </a:ln>
              <a:solidFill>
                <a:schemeClr val="lt1"/>
              </a:solidFill>
              <a:effectLst/>
              <a:uLnTx/>
              <a:uFillTx/>
              <a:latin typeface="+mn-lt"/>
              <a:ea typeface="+mn-ea"/>
              <a:cs typeface="+mn-cs"/>
            </a:endParaRPr>
          </a:p>
        </p:txBody>
      </p:sp>
      <p:sp>
        <p:nvSpPr>
          <p:cNvPr id="39940" name="AutoShape 2" descr="Micropayment Channel Example"/>
          <p:cNvSpPr>
            <a:spLocks noChangeAspect="1"/>
          </p:cNvSpPr>
          <p:nvPr/>
        </p:nvSpPr>
        <p:spPr>
          <a:xfrm>
            <a:off x="207433" y="-192616"/>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1" name="AutoShape 4" descr="Micropayment Channel Example"/>
          <p:cNvSpPr>
            <a:spLocks noChangeAspect="1"/>
          </p:cNvSpPr>
          <p:nvPr/>
        </p:nvSpPr>
        <p:spPr>
          <a:xfrm>
            <a:off x="410633" y="10584"/>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2" name="TextBox 1"/>
          <p:cNvSpPr txBox="1"/>
          <p:nvPr/>
        </p:nvSpPr>
        <p:spPr>
          <a:xfrm>
            <a:off x="450851" y="1397000"/>
            <a:ext cx="468630" cy="11988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p:txBody>
      </p:sp>
      <p:sp>
        <p:nvSpPr>
          <p:cNvPr id="10" name="TextBox 3"/>
          <p:cNvSpPr txBox="1"/>
          <p:nvPr/>
        </p:nvSpPr>
        <p:spPr>
          <a:xfrm>
            <a:off x="919481" y="1155412"/>
            <a:ext cx="5219700" cy="5847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eaLnBrk="1" hangingPunct="1">
              <a:lnSpc>
                <a:spcPct val="200000"/>
              </a:lnSpc>
              <a:spcBef>
                <a:spcPct val="0"/>
              </a:spcBef>
              <a:buFont typeface="+mj-lt"/>
              <a:buAutoNum type="arabicPeriod"/>
            </a:pPr>
            <a:r>
              <a:rPr lang="en-US" altLang="zh-CN" sz="1600" i="1" dirty="0">
                <a:latin typeface="Arial" panose="020B0604020202090204" pitchFamily="34" charset="0"/>
                <a:ea typeface="SimSun" pitchFamily="2" charset="-122"/>
                <a:sym typeface="+mn-ea"/>
              </a:rPr>
              <a:t>https://</a:t>
            </a:r>
            <a:r>
              <a:rPr lang="en-US" altLang="zh-CN" sz="1600" i="1" dirty="0" err="1">
                <a:latin typeface="Arial" panose="020B0604020202090204" pitchFamily="34" charset="0"/>
                <a:ea typeface="SimSun" pitchFamily="2" charset="-122"/>
                <a:sym typeface="+mn-ea"/>
              </a:rPr>
              <a:t>hacked.slowmist.io</a:t>
            </a:r>
            <a:r>
              <a:rPr lang="en-US" altLang="zh-CN" sz="1600" i="1" dirty="0">
                <a:latin typeface="Arial" panose="020B0604020202090204" pitchFamily="34" charset="0"/>
                <a:ea typeface="SimSun" pitchFamily="2" charset="-122"/>
                <a:sym typeface="+mn-ea"/>
              </a:rPr>
              <a:t>/?c=Exchange</a:t>
            </a:r>
          </a:p>
        </p:txBody>
      </p:sp>
    </p:spTree>
    <p:extLst>
      <p:ext uri="{BB962C8B-B14F-4D97-AF65-F5344CB8AC3E}">
        <p14:creationId xmlns:p14="http://schemas.microsoft.com/office/powerpoint/2010/main" val="17542907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Ink 1"/>
          <p:cNvPicPr>
            <a:picLocks noChangeAspect="1"/>
          </p:cNvPicPr>
          <p:nvPr/>
        </p:nvPicPr>
        <p:blipFill>
          <a:blip r:embed="rId3"/>
          <a:stretch>
            <a:fillRect/>
          </a:stretch>
        </p:blipFill>
        <p:spPr>
          <a:xfrm>
            <a:off x="2254251" y="711200"/>
            <a:ext cx="25400" cy="25400"/>
          </a:xfrm>
          <a:prstGeom prst="rect">
            <a:avLst/>
          </a:prstGeom>
          <a:noFill/>
          <a:ln w="9525">
            <a:noFill/>
          </a:ln>
        </p:spPr>
      </p:pic>
      <p:sp>
        <p:nvSpPr>
          <p:cNvPr id="9" name="Rectangle 8"/>
          <p:cNvSpPr/>
          <p:nvPr/>
        </p:nvSpPr>
        <p:spPr>
          <a:xfrm>
            <a:off x="0" y="0"/>
            <a:ext cx="12192000" cy="889000"/>
          </a:xfrm>
          <a:prstGeom prst="rect">
            <a:avLst/>
          </a:prstGeom>
          <a:ln>
            <a:noFill/>
          </a:ln>
        </p:spPr>
        <p:style>
          <a:lnRef idx="1">
            <a:schemeClr val="accent1"/>
          </a:lnRef>
          <a:fillRef idx="3">
            <a:schemeClr val="accent1"/>
          </a:fillRef>
          <a:effectRef idx="2">
            <a:schemeClr val="accent1"/>
          </a:effectRef>
          <a:fontRef idx="minor">
            <a:schemeClr val="lt1"/>
          </a:fontRef>
        </p:style>
        <p:txBody>
          <a:bodyPr anchor="ctr"/>
          <a:lstStyle/>
          <a:p>
            <a:pPr marL="285750" lvl="0" fontAlgn="base">
              <a:spcBef>
                <a:spcPct val="0"/>
              </a:spcBef>
              <a:spcAft>
                <a:spcPct val="0"/>
              </a:spcAft>
              <a:defRPr/>
            </a:pPr>
            <a:r>
              <a:rPr lang="zh-CN" altLang="en-US" sz="3735" dirty="0" smtClean="0"/>
              <a:t>为什么要有去中心化交易所 </a:t>
            </a:r>
            <a:endParaRPr kumimoji="0" lang="en-US" altLang="zh-CN" sz="3735" b="0" i="0" u="none" strike="noStrike" kern="1200" cap="none" spc="0" normalizeH="0" baseline="0" noProof="0" dirty="0">
              <a:ln>
                <a:noFill/>
              </a:ln>
              <a:solidFill>
                <a:schemeClr val="lt1"/>
              </a:solidFill>
              <a:effectLst/>
              <a:uLnTx/>
              <a:uFillTx/>
              <a:latin typeface="+mn-lt"/>
              <a:ea typeface="+mn-ea"/>
              <a:cs typeface="+mn-cs"/>
            </a:endParaRPr>
          </a:p>
        </p:txBody>
      </p:sp>
      <p:sp>
        <p:nvSpPr>
          <p:cNvPr id="39940" name="AutoShape 2" descr="Micropayment Channel Example"/>
          <p:cNvSpPr>
            <a:spLocks noChangeAspect="1"/>
          </p:cNvSpPr>
          <p:nvPr/>
        </p:nvSpPr>
        <p:spPr>
          <a:xfrm>
            <a:off x="207433" y="-192616"/>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1" name="AutoShape 4" descr="Micropayment Channel Example"/>
          <p:cNvSpPr>
            <a:spLocks noChangeAspect="1"/>
          </p:cNvSpPr>
          <p:nvPr/>
        </p:nvSpPr>
        <p:spPr>
          <a:xfrm>
            <a:off x="410633" y="10584"/>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2" name="TextBox 1"/>
          <p:cNvSpPr txBox="1"/>
          <p:nvPr/>
        </p:nvSpPr>
        <p:spPr>
          <a:xfrm>
            <a:off x="450851" y="1397000"/>
            <a:ext cx="468630" cy="11988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p:txBody>
      </p:sp>
      <p:sp>
        <p:nvSpPr>
          <p:cNvPr id="10" name="TextBox 3"/>
          <p:cNvSpPr txBox="1"/>
          <p:nvPr/>
        </p:nvSpPr>
        <p:spPr>
          <a:xfrm>
            <a:off x="197676" y="1128184"/>
            <a:ext cx="5027295" cy="600164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200000"/>
              </a:lnSpc>
              <a:spcBef>
                <a:spcPct val="0"/>
              </a:spcBef>
              <a:buFont typeface="+mj-lt"/>
              <a:buAutoNum type="arabicPeriod"/>
            </a:pPr>
            <a:r>
              <a:rPr lang="zh-CN" altLang="en-US" sz="1600" i="1" dirty="0" smtClean="0">
                <a:sym typeface="+mn-ea"/>
              </a:rPr>
              <a:t>基于区块链技术</a:t>
            </a:r>
            <a:endParaRPr lang="en-US" altLang="zh-CN" sz="1600" i="1" dirty="0" smtClean="0">
              <a:sym typeface="+mn-ea"/>
            </a:endParaRPr>
          </a:p>
          <a:p>
            <a:pPr lvl="0" algn="l" eaLnBrk="1" hangingPunct="1">
              <a:lnSpc>
                <a:spcPct val="200000"/>
              </a:lnSpc>
              <a:spcBef>
                <a:spcPct val="0"/>
              </a:spcBef>
              <a:buFont typeface="+mj-lt"/>
              <a:buAutoNum type="arabicPeriod"/>
            </a:pPr>
            <a:r>
              <a:rPr lang="zh-CN" altLang="en-US" sz="1600" i="1" dirty="0" smtClean="0">
                <a:sym typeface="+mn-ea"/>
              </a:rPr>
              <a:t>由</a:t>
            </a:r>
            <a:r>
              <a:rPr lang="zh-CN" altLang="en-US" sz="1600" i="1" dirty="0">
                <a:sym typeface="+mn-ea"/>
              </a:rPr>
              <a:t>全球各地的组织</a:t>
            </a:r>
            <a:r>
              <a:rPr lang="en-US" altLang="zh-CN" sz="1600" i="1" dirty="0">
                <a:sym typeface="+mn-ea"/>
              </a:rPr>
              <a:t>&amp;</a:t>
            </a:r>
            <a:r>
              <a:rPr lang="zh-CN" altLang="en-US" sz="1600" i="1" dirty="0">
                <a:sym typeface="+mn-ea"/>
              </a:rPr>
              <a:t>个人维护的</a:t>
            </a:r>
            <a:r>
              <a:rPr lang="zh-CN" altLang="en-US" sz="1600" i="1" dirty="0" smtClean="0">
                <a:sym typeface="+mn-ea"/>
              </a:rPr>
              <a:t>节点组成</a:t>
            </a:r>
            <a:endParaRPr lang="en-US" altLang="zh-CN" sz="1600" i="1" dirty="0">
              <a:sym typeface="+mn-ea"/>
            </a:endParaRPr>
          </a:p>
          <a:p>
            <a:pPr marL="800100" lvl="1" indent="-342900" eaLnBrk="1" hangingPunct="1">
              <a:lnSpc>
                <a:spcPct val="200000"/>
              </a:lnSpc>
              <a:spcBef>
                <a:spcPct val="0"/>
              </a:spcBef>
              <a:buFont typeface="+mj-lt"/>
              <a:buAutoNum type="arabicPeriod"/>
            </a:pPr>
            <a:r>
              <a:rPr lang="zh-CN" altLang="en-US" sz="1600" i="1" dirty="0" smtClean="0">
                <a:sym typeface="+mn-ea"/>
              </a:rPr>
              <a:t>有完全一样状态，运行一样的代码</a:t>
            </a:r>
            <a:endParaRPr lang="zh-CN" altLang="en-US" sz="1600" i="1" dirty="0">
              <a:sym typeface="+mn-ea"/>
            </a:endParaRPr>
          </a:p>
          <a:p>
            <a:pPr marL="800100" lvl="1" indent="-342900" eaLnBrk="1" hangingPunct="1">
              <a:lnSpc>
                <a:spcPct val="200000"/>
              </a:lnSpc>
              <a:spcBef>
                <a:spcPct val="0"/>
              </a:spcBef>
              <a:buFont typeface="+mj-lt"/>
              <a:buAutoNum type="arabicPeriod"/>
            </a:pPr>
            <a:r>
              <a:rPr lang="zh-CN" altLang="en-US" sz="1600" i="1" dirty="0" smtClean="0">
                <a:sym typeface="+mn-ea"/>
              </a:rPr>
              <a:t>通过</a:t>
            </a:r>
            <a:r>
              <a:rPr lang="en-US" altLang="zh-CN" sz="1600" i="1" dirty="0">
                <a:sym typeface="+mn-ea"/>
              </a:rPr>
              <a:t>P2p</a:t>
            </a:r>
            <a:r>
              <a:rPr lang="zh-CN" altLang="en-US" sz="1600" i="1" dirty="0">
                <a:sym typeface="+mn-ea"/>
              </a:rPr>
              <a:t>网络连接 </a:t>
            </a:r>
            <a:r>
              <a:rPr lang="en-US" altLang="zh-CN" sz="1600" i="1" dirty="0">
                <a:sym typeface="+mn-ea"/>
              </a:rPr>
              <a:t>(gossip,</a:t>
            </a:r>
            <a:r>
              <a:rPr lang="zh-CN" altLang="en-US" sz="1600" i="1" dirty="0">
                <a:sym typeface="+mn-ea"/>
              </a:rPr>
              <a:t> </a:t>
            </a:r>
            <a:r>
              <a:rPr lang="en-US" altLang="zh-CN" sz="1600" i="1" dirty="0" err="1">
                <a:sym typeface="+mn-ea"/>
              </a:rPr>
              <a:t>kad</a:t>
            </a:r>
            <a:r>
              <a:rPr lang="en-US" altLang="zh-CN" sz="1600" i="1" dirty="0" smtClean="0">
                <a:sym typeface="+mn-ea"/>
              </a:rPr>
              <a:t>)</a:t>
            </a:r>
            <a:r>
              <a:rPr lang="zh-CN" altLang="en-US" sz="1600" i="1" dirty="0" smtClean="0">
                <a:sym typeface="+mn-ea"/>
              </a:rPr>
              <a:t>，保证</a:t>
            </a:r>
            <a:r>
              <a:rPr lang="en-US" altLang="zh-CN" sz="1600" i="1" dirty="0" smtClean="0">
                <a:sym typeface="+mn-ea"/>
              </a:rPr>
              <a:t>transactions</a:t>
            </a:r>
            <a:r>
              <a:rPr lang="zh-CN" altLang="en-US" sz="1600" i="1" dirty="0" smtClean="0">
                <a:sym typeface="+mn-ea"/>
              </a:rPr>
              <a:t>全网同步</a:t>
            </a:r>
            <a:endParaRPr lang="en-US" altLang="zh-CN" sz="1600" i="1" dirty="0" smtClean="0">
              <a:sym typeface="+mn-ea"/>
            </a:endParaRPr>
          </a:p>
          <a:p>
            <a:pPr marL="800100" lvl="1" indent="-342900" eaLnBrk="1" hangingPunct="1">
              <a:lnSpc>
                <a:spcPct val="200000"/>
              </a:lnSpc>
              <a:spcBef>
                <a:spcPct val="0"/>
              </a:spcBef>
              <a:buFont typeface="+mj-lt"/>
              <a:buAutoNum type="arabicPeriod"/>
            </a:pPr>
            <a:r>
              <a:rPr lang="zh-CN" altLang="en-US" sz="1600" i="1" dirty="0" smtClean="0">
                <a:sym typeface="+mn-ea"/>
              </a:rPr>
              <a:t>通过共识，执行完全一样</a:t>
            </a:r>
            <a:r>
              <a:rPr lang="en-US" altLang="zh-CN" sz="1600" i="1" dirty="0" smtClean="0">
                <a:sym typeface="+mn-ea"/>
              </a:rPr>
              <a:t>transactions(block)</a:t>
            </a:r>
          </a:p>
          <a:p>
            <a:pPr marL="800100" lvl="1" indent="-342900" eaLnBrk="1" hangingPunct="1">
              <a:lnSpc>
                <a:spcPct val="200000"/>
              </a:lnSpc>
              <a:spcBef>
                <a:spcPct val="0"/>
              </a:spcBef>
              <a:buFont typeface="+mj-lt"/>
              <a:buAutoNum type="arabicPeriod"/>
            </a:pPr>
            <a:r>
              <a:rPr lang="zh-CN" altLang="en-US" sz="1600" i="1" dirty="0">
                <a:sym typeface="+mn-ea"/>
              </a:rPr>
              <a:t>过渡到下一个完全</a:t>
            </a:r>
            <a:r>
              <a:rPr lang="zh-CN" altLang="en-US" sz="1600" i="1" dirty="0" smtClean="0">
                <a:sym typeface="+mn-ea"/>
              </a:rPr>
              <a:t>一样的状态</a:t>
            </a:r>
            <a:endParaRPr lang="en-US" sz="1600" i="1" dirty="0">
              <a:sym typeface="+mn-ea"/>
            </a:endParaRPr>
          </a:p>
          <a:p>
            <a:pPr lvl="0" algn="l" eaLnBrk="1" hangingPunct="1">
              <a:lnSpc>
                <a:spcPct val="200000"/>
              </a:lnSpc>
              <a:spcBef>
                <a:spcPct val="0"/>
              </a:spcBef>
              <a:buFont typeface="+mj-lt"/>
              <a:buAutoNum type="arabicPeriod"/>
            </a:pPr>
            <a:r>
              <a:rPr lang="en-US" sz="1600" i="1" dirty="0" smtClean="0">
                <a:sym typeface="+mn-ea"/>
              </a:rPr>
              <a:t>提高了储存的成本</a:t>
            </a:r>
            <a:endParaRPr lang="en-US" sz="1600" i="1" dirty="0">
              <a:sym typeface="+mn-ea"/>
            </a:endParaRPr>
          </a:p>
          <a:p>
            <a:pPr lvl="0" algn="l" eaLnBrk="1" hangingPunct="1">
              <a:lnSpc>
                <a:spcPct val="200000"/>
              </a:lnSpc>
              <a:spcBef>
                <a:spcPct val="0"/>
              </a:spcBef>
              <a:buFont typeface="+mj-lt"/>
              <a:buAutoNum type="arabicPeriod"/>
            </a:pPr>
            <a:r>
              <a:rPr lang="en-US" sz="1600" i="1" dirty="0" smtClean="0">
                <a:sym typeface="+mn-ea"/>
              </a:rPr>
              <a:t>降低了记录的效率</a:t>
            </a:r>
            <a:endParaRPr lang="en-US" sz="1600" i="1" dirty="0">
              <a:sym typeface="+mn-ea"/>
            </a:endParaRPr>
          </a:p>
          <a:p>
            <a:pPr lvl="0" algn="l" eaLnBrk="1" hangingPunct="1">
              <a:lnSpc>
                <a:spcPct val="200000"/>
              </a:lnSpc>
              <a:spcBef>
                <a:spcPct val="0"/>
              </a:spcBef>
              <a:buFont typeface="+mj-lt"/>
              <a:buAutoNum type="arabicPeriod"/>
            </a:pPr>
            <a:r>
              <a:rPr lang="zh-CN" altLang="en-US" sz="1600" i="1" dirty="0" smtClean="0">
                <a:sym typeface="+mn-ea"/>
              </a:rPr>
              <a:t>保障数据的</a:t>
            </a:r>
            <a:r>
              <a:rPr lang="zh-CN" altLang="en-US" sz="1600" i="1" dirty="0" smtClean="0">
                <a:sym typeface="+mn-ea"/>
              </a:rPr>
              <a:t>一致性</a:t>
            </a:r>
            <a:endParaRPr lang="en-US" altLang="zh-CN" sz="1600" i="1" dirty="0" smtClean="0">
              <a:sym typeface="+mn-ea"/>
            </a:endParaRPr>
          </a:p>
          <a:p>
            <a:pPr lvl="0" eaLnBrk="1" hangingPunct="1">
              <a:lnSpc>
                <a:spcPct val="200000"/>
              </a:lnSpc>
              <a:spcBef>
                <a:spcPct val="0"/>
              </a:spcBef>
              <a:buFont typeface="+mj-lt"/>
              <a:buAutoNum type="arabicPeriod"/>
            </a:pPr>
            <a:r>
              <a:rPr lang="zh-CN" altLang="en-US" sz="1600" i="1" dirty="0" smtClean="0">
                <a:sym typeface="+mn-ea"/>
              </a:rPr>
              <a:t>共识，</a:t>
            </a:r>
            <a:r>
              <a:rPr lang="zh-CN" altLang="en-US" sz="1600" i="1" dirty="0" smtClean="0">
                <a:latin typeface="Arial" panose="020B0604020202090204" pitchFamily="34" charset="0"/>
                <a:ea typeface="SimSun" pitchFamily="2" charset="-122"/>
                <a:sym typeface="+mn-ea"/>
              </a:rPr>
              <a:t>非</a:t>
            </a:r>
            <a:r>
              <a:rPr lang="zh-CN" altLang="en-US" sz="1600" i="1" dirty="0">
                <a:latin typeface="Arial" panose="020B0604020202090204" pitchFamily="34" charset="0"/>
                <a:ea typeface="SimSun" pitchFamily="2" charset="-122"/>
                <a:sym typeface="+mn-ea"/>
              </a:rPr>
              <a:t>对称</a:t>
            </a:r>
            <a:r>
              <a:rPr lang="zh-CN" altLang="en-US" sz="1600" i="1" dirty="0" smtClean="0">
                <a:latin typeface="Arial" panose="020B0604020202090204" pitchFamily="34" charset="0"/>
                <a:ea typeface="SimSun" pitchFamily="2" charset="-122"/>
                <a:sym typeface="+mn-ea"/>
              </a:rPr>
              <a:t>加密，智能</a:t>
            </a:r>
            <a:r>
              <a:rPr lang="zh-CN" altLang="en-US" sz="1600" i="1" dirty="0">
                <a:latin typeface="Arial" panose="020B0604020202090204" pitchFamily="34" charset="0"/>
                <a:ea typeface="SimSun" pitchFamily="2" charset="-122"/>
                <a:sym typeface="+mn-ea"/>
              </a:rPr>
              <a:t>合约</a:t>
            </a:r>
            <a:endParaRPr lang="en-US" altLang="zh-CN" sz="1600" i="1" dirty="0">
              <a:latin typeface="Arial" panose="020B0604020202090204" pitchFamily="34" charset="0"/>
              <a:ea typeface="SimSun" pitchFamily="2" charset="-122"/>
              <a:sym typeface="+mn-ea"/>
            </a:endParaRPr>
          </a:p>
          <a:p>
            <a:pPr lvl="0" algn="l" eaLnBrk="1" hangingPunct="1">
              <a:lnSpc>
                <a:spcPct val="200000"/>
              </a:lnSpc>
              <a:spcBef>
                <a:spcPct val="0"/>
              </a:spcBef>
              <a:buFont typeface="+mj-lt"/>
              <a:buAutoNum type="arabicPeriod"/>
            </a:pPr>
            <a:endParaRPr lang="en-US" altLang="en-US" sz="1600" i="1" dirty="0">
              <a:latin typeface="Arial" panose="020B0604020202090204" pitchFamily="34" charset="0"/>
              <a:ea typeface="SimSun" pitchFamily="2" charset="-122"/>
              <a:sym typeface="+mn-ea"/>
            </a:endParaRPr>
          </a:p>
        </p:txBody>
      </p:sp>
    </p:spTree>
    <p:extLst>
      <p:ext uri="{BB962C8B-B14F-4D97-AF65-F5344CB8AC3E}">
        <p14:creationId xmlns:p14="http://schemas.microsoft.com/office/powerpoint/2010/main" val="2773888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Ink 1"/>
          <p:cNvPicPr>
            <a:picLocks noChangeAspect="1"/>
          </p:cNvPicPr>
          <p:nvPr/>
        </p:nvPicPr>
        <p:blipFill>
          <a:blip r:embed="rId3"/>
          <a:stretch>
            <a:fillRect/>
          </a:stretch>
        </p:blipFill>
        <p:spPr>
          <a:xfrm>
            <a:off x="2254251" y="711200"/>
            <a:ext cx="25400" cy="25400"/>
          </a:xfrm>
          <a:prstGeom prst="rect">
            <a:avLst/>
          </a:prstGeom>
          <a:noFill/>
          <a:ln w="9525">
            <a:noFill/>
          </a:ln>
        </p:spPr>
      </p:pic>
      <p:sp>
        <p:nvSpPr>
          <p:cNvPr id="9" name="Rectangle 8"/>
          <p:cNvSpPr/>
          <p:nvPr/>
        </p:nvSpPr>
        <p:spPr>
          <a:xfrm>
            <a:off x="0" y="0"/>
            <a:ext cx="12192000" cy="889000"/>
          </a:xfrm>
          <a:prstGeom prst="rect">
            <a:avLst/>
          </a:prstGeom>
          <a:ln>
            <a:noFill/>
          </a:ln>
        </p:spPr>
        <p:style>
          <a:lnRef idx="1">
            <a:schemeClr val="accent1"/>
          </a:lnRef>
          <a:fillRef idx="3">
            <a:schemeClr val="accent1"/>
          </a:fillRef>
          <a:effectRef idx="2">
            <a:schemeClr val="accent1"/>
          </a:effectRef>
          <a:fontRef idx="minor">
            <a:schemeClr val="lt1"/>
          </a:fontRef>
        </p:style>
        <p:txBody>
          <a:bodyPr anchor="ctr"/>
          <a:lstStyle/>
          <a:p>
            <a:pPr marL="285750" marR="0" lvl="0" indent="0" algn="l" defTabSz="914400" rtl="0" eaLnBrk="1" fontAlgn="base" latinLnBrk="0" hangingPunct="1">
              <a:lnSpc>
                <a:spcPct val="100000"/>
              </a:lnSpc>
              <a:spcBef>
                <a:spcPct val="0"/>
              </a:spcBef>
              <a:spcAft>
                <a:spcPct val="0"/>
              </a:spcAft>
              <a:buClrTx/>
              <a:buSzTx/>
              <a:buFontTx/>
              <a:buNone/>
              <a:defRPr/>
            </a:pPr>
            <a:r>
              <a:rPr lang="zh-CN" altLang="en-US" sz="3735" dirty="0" smtClean="0"/>
              <a:t>数据库特征</a:t>
            </a:r>
            <a:endParaRPr kumimoji="0" lang="en-US" altLang="zh-CN" sz="3735" b="0" i="0" u="none" strike="noStrike" kern="1200" cap="none" spc="0" normalizeH="0" baseline="0" noProof="0" dirty="0">
              <a:ln>
                <a:noFill/>
              </a:ln>
              <a:solidFill>
                <a:schemeClr val="lt1"/>
              </a:solidFill>
              <a:effectLst/>
              <a:uLnTx/>
              <a:uFillTx/>
              <a:latin typeface="+mn-lt"/>
              <a:ea typeface="+mn-ea"/>
              <a:cs typeface="+mn-cs"/>
            </a:endParaRPr>
          </a:p>
        </p:txBody>
      </p:sp>
      <p:sp>
        <p:nvSpPr>
          <p:cNvPr id="39940" name="AutoShape 2" descr="Micropayment Channel Example"/>
          <p:cNvSpPr>
            <a:spLocks noChangeAspect="1"/>
          </p:cNvSpPr>
          <p:nvPr/>
        </p:nvSpPr>
        <p:spPr>
          <a:xfrm>
            <a:off x="207433" y="-192616"/>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1" name="AutoShape 4" descr="Micropayment Channel Example"/>
          <p:cNvSpPr>
            <a:spLocks noChangeAspect="1"/>
          </p:cNvSpPr>
          <p:nvPr/>
        </p:nvSpPr>
        <p:spPr>
          <a:xfrm>
            <a:off x="410633" y="10584"/>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3" name="TextBox 3"/>
          <p:cNvSpPr txBox="1"/>
          <p:nvPr/>
        </p:nvSpPr>
        <p:spPr>
          <a:xfrm>
            <a:off x="349234" y="1600200"/>
            <a:ext cx="4267705" cy="378565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200000"/>
              </a:lnSpc>
              <a:spcBef>
                <a:spcPct val="0"/>
              </a:spcBef>
              <a:buFont typeface="Arial" panose="020B0604020202090204" pitchFamily="34" charset="0"/>
              <a:buChar char="•"/>
            </a:pPr>
            <a:r>
              <a:rPr lang="zh-CN" altLang="en-US" i="1" dirty="0" smtClean="0">
                <a:sym typeface="+mn-ea"/>
              </a:rPr>
              <a:t>确定性</a:t>
            </a:r>
            <a:r>
              <a:rPr lang="en-US" i="1" dirty="0" smtClean="0">
                <a:sym typeface="+mn-ea"/>
              </a:rPr>
              <a:t>状态机 </a:t>
            </a:r>
            <a:endParaRPr lang="en-US" i="1" dirty="0">
              <a:sym typeface="+mn-ea"/>
            </a:endParaRPr>
          </a:p>
          <a:p>
            <a:pPr lvl="0" algn="l" eaLnBrk="1" hangingPunct="1">
              <a:lnSpc>
                <a:spcPct val="200000"/>
              </a:lnSpc>
              <a:spcBef>
                <a:spcPct val="0"/>
              </a:spcBef>
              <a:buFont typeface="Arial" panose="020B0604020202090204" pitchFamily="34" charset="0"/>
              <a:buChar char="•"/>
            </a:pPr>
            <a:r>
              <a:rPr lang="en-US" i="1" dirty="0" smtClean="0">
                <a:sym typeface="+mn-ea"/>
              </a:rPr>
              <a:t>不断接受外部输入</a:t>
            </a:r>
            <a:r>
              <a:rPr lang="en-US" i="1" dirty="0">
                <a:sym typeface="+mn-ea"/>
              </a:rPr>
              <a:t>(</a:t>
            </a:r>
            <a:r>
              <a:rPr lang="en-US" i="1" dirty="0" smtClean="0">
                <a:sym typeface="+mn-ea"/>
              </a:rPr>
              <a:t>trans</a:t>
            </a:r>
            <a:r>
              <a:rPr lang="en-US" altLang="zh-CN" i="1" dirty="0" smtClean="0">
                <a:sym typeface="+mn-ea"/>
              </a:rPr>
              <a:t>a</a:t>
            </a:r>
            <a:r>
              <a:rPr lang="en-US" i="1" dirty="0" smtClean="0">
                <a:sym typeface="+mn-ea"/>
              </a:rPr>
              <a:t>ction</a:t>
            </a:r>
            <a:r>
              <a:rPr lang="en-US" altLang="zh-CN" i="1" dirty="0" smtClean="0">
                <a:sym typeface="+mn-ea"/>
              </a:rPr>
              <a:t>s:</a:t>
            </a:r>
            <a:r>
              <a:rPr lang="zh-CN" altLang="en-US" i="1" dirty="0" smtClean="0">
                <a:sym typeface="+mn-ea"/>
              </a:rPr>
              <a:t> </a:t>
            </a:r>
            <a:r>
              <a:rPr lang="en-US" altLang="zh-CN" i="1" dirty="0" smtClean="0">
                <a:sym typeface="+mn-ea"/>
              </a:rPr>
              <a:t>insert,</a:t>
            </a:r>
            <a:r>
              <a:rPr lang="zh-CN" altLang="en-US" i="1" dirty="0" smtClean="0">
                <a:sym typeface="+mn-ea"/>
              </a:rPr>
              <a:t> </a:t>
            </a:r>
            <a:r>
              <a:rPr lang="en-US" altLang="zh-CN" i="1" dirty="0" smtClean="0">
                <a:sym typeface="+mn-ea"/>
              </a:rPr>
              <a:t>update</a:t>
            </a:r>
            <a:r>
              <a:rPr lang="zh-CN" altLang="en-US" i="1" dirty="0" smtClean="0">
                <a:sym typeface="+mn-ea"/>
              </a:rPr>
              <a:t> </a:t>
            </a:r>
            <a:r>
              <a:rPr lang="en-US" altLang="zh-CN" i="1" dirty="0" smtClean="0">
                <a:sym typeface="+mn-ea"/>
              </a:rPr>
              <a:t>&amp;</a:t>
            </a:r>
            <a:r>
              <a:rPr lang="zh-CN" altLang="en-US" i="1" dirty="0" smtClean="0">
                <a:sym typeface="+mn-ea"/>
              </a:rPr>
              <a:t> </a:t>
            </a:r>
            <a:r>
              <a:rPr lang="en-US" altLang="zh-CN" i="1" dirty="0" smtClean="0">
                <a:sym typeface="+mn-ea"/>
              </a:rPr>
              <a:t>delete</a:t>
            </a:r>
            <a:r>
              <a:rPr lang="mr-IN" altLang="zh-CN" i="1" dirty="0" smtClean="0">
                <a:sym typeface="+mn-ea"/>
              </a:rPr>
              <a:t>…</a:t>
            </a:r>
            <a:r>
              <a:rPr lang="en-US" i="1" dirty="0" smtClean="0">
                <a:sym typeface="+mn-ea"/>
              </a:rPr>
              <a:t>)</a:t>
            </a:r>
            <a:endParaRPr lang="en-US" i="1" dirty="0">
              <a:sym typeface="+mn-ea"/>
            </a:endParaRPr>
          </a:p>
          <a:p>
            <a:pPr lvl="0" algn="l" eaLnBrk="1" hangingPunct="1">
              <a:lnSpc>
                <a:spcPct val="200000"/>
              </a:lnSpc>
              <a:spcBef>
                <a:spcPct val="0"/>
              </a:spcBef>
              <a:buFont typeface="Arial" panose="020B0604020202090204" pitchFamily="34" charset="0"/>
              <a:buChar char="•"/>
            </a:pPr>
            <a:r>
              <a:rPr lang="en-US" i="1" dirty="0" smtClean="0">
                <a:sym typeface="+mn-ea"/>
              </a:rPr>
              <a:t>发生状态</a:t>
            </a:r>
            <a:r>
              <a:rPr lang="zh-CN" altLang="en-US" i="1" dirty="0" smtClean="0">
                <a:sym typeface="+mn-ea"/>
              </a:rPr>
              <a:t>变化</a:t>
            </a:r>
            <a:r>
              <a:rPr lang="en-US" i="1" dirty="0" smtClean="0">
                <a:sym typeface="+mn-ea"/>
              </a:rPr>
              <a:t>，依此循环</a:t>
            </a:r>
            <a:endParaRPr lang="en-US" i="1" dirty="0">
              <a:sym typeface="+mn-ea"/>
            </a:endParaRPr>
          </a:p>
        </p:txBody>
      </p:sp>
      <p:sp>
        <p:nvSpPr>
          <p:cNvPr id="10" name="圆角矩形 10"/>
          <p:cNvSpPr/>
          <p:nvPr/>
        </p:nvSpPr>
        <p:spPr>
          <a:xfrm>
            <a:off x="4881750" y="2364589"/>
            <a:ext cx="1718310" cy="56070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smtClean="0">
                <a:latin typeface="Microsoft YaHei" charset="-122"/>
                <a:ea typeface="Microsoft YaHei" charset="-122"/>
                <a:cs typeface="Microsoft YaHei" charset="-122"/>
              </a:rPr>
              <a:t>State</a:t>
            </a:r>
            <a:r>
              <a:rPr kumimoji="1" lang="zh-CN" altLang="en-US" sz="2000" dirty="0" smtClean="0">
                <a:latin typeface="Microsoft YaHei" charset="-122"/>
                <a:ea typeface="Microsoft YaHei" charset="-122"/>
                <a:cs typeface="Microsoft YaHei" charset="-122"/>
              </a:rPr>
              <a:t> </a:t>
            </a:r>
            <a:r>
              <a:rPr kumimoji="1" lang="en-US" altLang="zh-CN" sz="2000" dirty="0" smtClean="0">
                <a:latin typeface="Microsoft YaHei" charset="-122"/>
                <a:ea typeface="Microsoft YaHei" charset="-122"/>
                <a:cs typeface="Microsoft YaHei" charset="-122"/>
              </a:rPr>
              <a:t>0</a:t>
            </a:r>
            <a:endParaRPr kumimoji="1" lang="en-US" altLang="zh-CN" sz="2000" dirty="0">
              <a:latin typeface="Microsoft YaHei" charset="-122"/>
              <a:ea typeface="Microsoft YaHei" charset="-122"/>
              <a:cs typeface="Microsoft YaHei" charset="-122"/>
            </a:endParaRPr>
          </a:p>
        </p:txBody>
      </p:sp>
      <p:sp>
        <p:nvSpPr>
          <p:cNvPr id="12" name="圆角矩形 10"/>
          <p:cNvSpPr/>
          <p:nvPr/>
        </p:nvSpPr>
        <p:spPr>
          <a:xfrm>
            <a:off x="8791632" y="2364589"/>
            <a:ext cx="1718310" cy="56070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latin typeface="Microsoft YaHei" charset="-122"/>
                <a:ea typeface="Microsoft YaHei" charset="-122"/>
                <a:cs typeface="Microsoft YaHei" charset="-122"/>
              </a:rPr>
              <a:t>State</a:t>
            </a:r>
            <a:r>
              <a:rPr kumimoji="1" lang="zh-CN" altLang="en-US" dirty="0" smtClean="0">
                <a:latin typeface="Microsoft YaHei" charset="-122"/>
                <a:ea typeface="Microsoft YaHei" charset="-122"/>
                <a:cs typeface="Microsoft YaHei" charset="-122"/>
              </a:rPr>
              <a:t> </a:t>
            </a:r>
            <a:r>
              <a:rPr kumimoji="1" lang="en-US" altLang="zh-CN" dirty="0" smtClean="0">
                <a:latin typeface="Microsoft YaHei" charset="-122"/>
                <a:ea typeface="Microsoft YaHei" charset="-122"/>
                <a:cs typeface="Microsoft YaHei" charset="-122"/>
              </a:rPr>
              <a:t>1</a:t>
            </a:r>
            <a:endParaRPr kumimoji="1" lang="en-US" altLang="zh-CN" dirty="0">
              <a:latin typeface="Microsoft YaHei" charset="-122"/>
              <a:ea typeface="Microsoft YaHei" charset="-122"/>
              <a:cs typeface="Microsoft YaHei" charset="-122"/>
            </a:endParaRPr>
          </a:p>
        </p:txBody>
      </p:sp>
      <p:cxnSp>
        <p:nvCxnSpPr>
          <p:cNvPr id="14" name="Straight Arrow Connector 13"/>
          <p:cNvCxnSpPr/>
          <p:nvPr/>
        </p:nvCxnSpPr>
        <p:spPr>
          <a:xfrm flipV="1">
            <a:off x="6883128" y="2644941"/>
            <a:ext cx="1411786" cy="1"/>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15" name="TextBox 14"/>
          <p:cNvSpPr txBox="1"/>
          <p:nvPr/>
        </p:nvSpPr>
        <p:spPr>
          <a:xfrm>
            <a:off x="6340034" y="1940072"/>
            <a:ext cx="2844881" cy="307777"/>
          </a:xfrm>
          <a:prstGeom prst="rect">
            <a:avLst/>
          </a:prstGeom>
          <a:noFill/>
        </p:spPr>
        <p:txBody>
          <a:bodyPr wrap="none" rtlCol="0">
            <a:spAutoFit/>
          </a:bodyPr>
          <a:lstStyle/>
          <a:p>
            <a:r>
              <a:rPr lang="en-US" altLang="zh-CN" sz="1400" dirty="0" smtClean="0"/>
              <a:t>Apply</a:t>
            </a:r>
            <a:r>
              <a:rPr lang="zh-CN" altLang="en-US" sz="1400" dirty="0" smtClean="0"/>
              <a:t> </a:t>
            </a:r>
            <a:r>
              <a:rPr lang="en-US" altLang="zh-CN" sz="1400" dirty="0" smtClean="0"/>
              <a:t>(transaction1</a:t>
            </a:r>
            <a:r>
              <a:rPr lang="zh-CN" altLang="en-US" sz="1400" dirty="0" smtClean="0"/>
              <a:t> </a:t>
            </a:r>
            <a:r>
              <a:rPr lang="en-US" altLang="zh-CN" sz="1400" dirty="0" smtClean="0"/>
              <a:t>–</a:t>
            </a:r>
            <a:r>
              <a:rPr lang="zh-CN" altLang="en-US" sz="1400" dirty="0" smtClean="0"/>
              <a:t> </a:t>
            </a:r>
            <a:r>
              <a:rPr lang="en-US" altLang="zh-CN" sz="1400" dirty="0" smtClean="0"/>
              <a:t>transaction10)</a:t>
            </a:r>
          </a:p>
        </p:txBody>
      </p:sp>
      <p:sp>
        <p:nvSpPr>
          <p:cNvPr id="21" name="圆角矩形 10"/>
          <p:cNvSpPr/>
          <p:nvPr/>
        </p:nvSpPr>
        <p:spPr>
          <a:xfrm>
            <a:off x="4881750" y="4302657"/>
            <a:ext cx="1718310" cy="56070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smtClean="0">
                <a:latin typeface="Microsoft YaHei" charset="-122"/>
                <a:ea typeface="Microsoft YaHei" charset="-122"/>
                <a:cs typeface="Microsoft YaHei" charset="-122"/>
              </a:rPr>
              <a:t>State</a:t>
            </a:r>
            <a:r>
              <a:rPr kumimoji="1" lang="zh-CN" altLang="en-US" sz="2000" dirty="0" smtClean="0">
                <a:latin typeface="Microsoft YaHei" charset="-122"/>
                <a:ea typeface="Microsoft YaHei" charset="-122"/>
                <a:cs typeface="Microsoft YaHei" charset="-122"/>
              </a:rPr>
              <a:t> </a:t>
            </a:r>
            <a:r>
              <a:rPr kumimoji="1" lang="en-US" altLang="zh-CN" sz="2000" dirty="0">
                <a:latin typeface="Microsoft YaHei" charset="-122"/>
                <a:ea typeface="Microsoft YaHei" charset="-122"/>
                <a:cs typeface="Microsoft YaHei" charset="-122"/>
              </a:rPr>
              <a:t>2</a:t>
            </a:r>
          </a:p>
        </p:txBody>
      </p:sp>
      <p:sp>
        <p:nvSpPr>
          <p:cNvPr id="22" name="圆角矩形 10"/>
          <p:cNvSpPr/>
          <p:nvPr/>
        </p:nvSpPr>
        <p:spPr>
          <a:xfrm>
            <a:off x="8791632" y="4302657"/>
            <a:ext cx="1718310" cy="56070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latin typeface="Microsoft YaHei" charset="-122"/>
                <a:ea typeface="Microsoft YaHei" charset="-122"/>
                <a:cs typeface="Microsoft YaHei" charset="-122"/>
              </a:rPr>
              <a:t>State</a:t>
            </a:r>
            <a:r>
              <a:rPr kumimoji="1" lang="zh-CN" altLang="en-US" dirty="0" smtClean="0">
                <a:latin typeface="Microsoft YaHei" charset="-122"/>
                <a:ea typeface="Microsoft YaHei" charset="-122"/>
                <a:cs typeface="Microsoft YaHei" charset="-122"/>
              </a:rPr>
              <a:t> </a:t>
            </a:r>
            <a:r>
              <a:rPr kumimoji="1" lang="en-US" altLang="zh-CN" dirty="0">
                <a:latin typeface="Microsoft YaHei" charset="-122"/>
                <a:ea typeface="Microsoft YaHei" charset="-122"/>
                <a:cs typeface="Microsoft YaHei" charset="-122"/>
              </a:rPr>
              <a:t>3</a:t>
            </a:r>
          </a:p>
        </p:txBody>
      </p:sp>
      <p:cxnSp>
        <p:nvCxnSpPr>
          <p:cNvPr id="23" name="Straight Arrow Connector 22"/>
          <p:cNvCxnSpPr/>
          <p:nvPr/>
        </p:nvCxnSpPr>
        <p:spPr>
          <a:xfrm flipV="1">
            <a:off x="6883128" y="4612542"/>
            <a:ext cx="1411786" cy="8763"/>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p:nvPr/>
        </p:nvCxnSpPr>
        <p:spPr>
          <a:xfrm flipH="1">
            <a:off x="6883128" y="3309257"/>
            <a:ext cx="1411786" cy="751114"/>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32" name="TextBox 31"/>
          <p:cNvSpPr txBox="1"/>
          <p:nvPr/>
        </p:nvSpPr>
        <p:spPr>
          <a:xfrm>
            <a:off x="6340034" y="4881062"/>
            <a:ext cx="2844881" cy="307777"/>
          </a:xfrm>
          <a:prstGeom prst="rect">
            <a:avLst/>
          </a:prstGeom>
          <a:noFill/>
        </p:spPr>
        <p:txBody>
          <a:bodyPr wrap="none" rtlCol="0">
            <a:spAutoFit/>
          </a:bodyPr>
          <a:lstStyle/>
          <a:p>
            <a:r>
              <a:rPr lang="en-US" altLang="zh-CN" sz="1400" dirty="0" smtClean="0"/>
              <a:t>Apply</a:t>
            </a:r>
            <a:r>
              <a:rPr lang="zh-CN" altLang="en-US" sz="1400" dirty="0" smtClean="0"/>
              <a:t> </a:t>
            </a:r>
            <a:r>
              <a:rPr lang="en-US" altLang="zh-CN" sz="1400" dirty="0" smtClean="0"/>
              <a:t>(</a:t>
            </a:r>
            <a:r>
              <a:rPr lang="en-US" altLang="zh-CN" sz="1400" dirty="0" smtClean="0"/>
              <a:t>transaction3</a:t>
            </a:r>
            <a:r>
              <a:rPr lang="zh-CN" altLang="en-US" sz="1400" dirty="0" smtClean="0"/>
              <a:t> </a:t>
            </a:r>
            <a:r>
              <a:rPr lang="en-US" altLang="zh-CN" sz="1400" dirty="0" smtClean="0"/>
              <a:t>–</a:t>
            </a:r>
            <a:r>
              <a:rPr lang="zh-CN" altLang="en-US" sz="1400" dirty="0" smtClean="0"/>
              <a:t> </a:t>
            </a:r>
            <a:r>
              <a:rPr lang="en-US" altLang="zh-CN" sz="1400" dirty="0" smtClean="0"/>
              <a:t>transaction30)</a:t>
            </a:r>
          </a:p>
        </p:txBody>
      </p:sp>
      <p:sp>
        <p:nvSpPr>
          <p:cNvPr id="33" name="TextBox 32"/>
          <p:cNvSpPr txBox="1"/>
          <p:nvPr/>
        </p:nvSpPr>
        <p:spPr>
          <a:xfrm>
            <a:off x="7978319" y="3430646"/>
            <a:ext cx="2844881" cy="307777"/>
          </a:xfrm>
          <a:prstGeom prst="rect">
            <a:avLst/>
          </a:prstGeom>
          <a:noFill/>
        </p:spPr>
        <p:txBody>
          <a:bodyPr wrap="none" rtlCol="0">
            <a:spAutoFit/>
          </a:bodyPr>
          <a:lstStyle/>
          <a:p>
            <a:r>
              <a:rPr lang="en-US" altLang="zh-CN" sz="1400" dirty="0" smtClean="0"/>
              <a:t>Apply</a:t>
            </a:r>
            <a:r>
              <a:rPr lang="zh-CN" altLang="en-US" sz="1400" dirty="0" smtClean="0"/>
              <a:t> </a:t>
            </a:r>
            <a:r>
              <a:rPr lang="en-US" altLang="zh-CN" sz="1400" dirty="0" smtClean="0"/>
              <a:t>(</a:t>
            </a:r>
            <a:r>
              <a:rPr lang="en-US" altLang="zh-CN" sz="1400" dirty="0" smtClean="0"/>
              <a:t>transaction2</a:t>
            </a:r>
            <a:r>
              <a:rPr lang="zh-CN" altLang="en-US" sz="1400" dirty="0" smtClean="0"/>
              <a:t> </a:t>
            </a:r>
            <a:r>
              <a:rPr lang="en-US" altLang="zh-CN" sz="1400" dirty="0" smtClean="0"/>
              <a:t>–</a:t>
            </a:r>
            <a:r>
              <a:rPr lang="zh-CN" altLang="en-US" sz="1400" dirty="0" smtClean="0"/>
              <a:t> </a:t>
            </a:r>
            <a:r>
              <a:rPr lang="en-US" altLang="zh-CN" sz="1400" dirty="0" smtClean="0"/>
              <a:t>transaction20)</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151710" y="2353164"/>
            <a:ext cx="2103715" cy="2739722"/>
          </a:xfrm>
          <a:prstGeom prst="rect">
            <a:avLst/>
          </a:prstGeom>
        </p:spPr>
      </p:pic>
      <p:pic>
        <p:nvPicPr>
          <p:cNvPr id="39938" name="Ink 1"/>
          <p:cNvPicPr>
            <a:picLocks noChangeAspect="1"/>
          </p:cNvPicPr>
          <p:nvPr/>
        </p:nvPicPr>
        <p:blipFill>
          <a:blip r:embed="rId4"/>
          <a:stretch>
            <a:fillRect/>
          </a:stretch>
        </p:blipFill>
        <p:spPr>
          <a:xfrm>
            <a:off x="2254251" y="711200"/>
            <a:ext cx="25400" cy="25400"/>
          </a:xfrm>
          <a:prstGeom prst="rect">
            <a:avLst/>
          </a:prstGeom>
          <a:noFill/>
          <a:ln w="9525">
            <a:noFill/>
          </a:ln>
        </p:spPr>
      </p:pic>
      <p:sp>
        <p:nvSpPr>
          <p:cNvPr id="9" name="Rectangle 8"/>
          <p:cNvSpPr/>
          <p:nvPr/>
        </p:nvSpPr>
        <p:spPr>
          <a:xfrm>
            <a:off x="0" y="0"/>
            <a:ext cx="12192000" cy="889000"/>
          </a:xfrm>
          <a:prstGeom prst="rect">
            <a:avLst/>
          </a:prstGeom>
          <a:ln>
            <a:noFill/>
          </a:ln>
        </p:spPr>
        <p:style>
          <a:lnRef idx="1">
            <a:schemeClr val="accent1"/>
          </a:lnRef>
          <a:fillRef idx="3">
            <a:schemeClr val="accent1"/>
          </a:fillRef>
          <a:effectRef idx="2">
            <a:schemeClr val="accent1"/>
          </a:effectRef>
          <a:fontRef idx="minor">
            <a:schemeClr val="lt1"/>
          </a:fontRef>
        </p:style>
        <p:txBody>
          <a:bodyPr anchor="ctr"/>
          <a:lstStyle/>
          <a:p>
            <a:pPr marL="285750" lvl="0" fontAlgn="base">
              <a:spcBef>
                <a:spcPct val="0"/>
              </a:spcBef>
              <a:spcAft>
                <a:spcPct val="0"/>
              </a:spcAft>
              <a:defRPr/>
            </a:pPr>
            <a:r>
              <a:rPr lang="zh-CN" altLang="en-US" sz="3735" dirty="0" smtClean="0"/>
              <a:t>什么是区块链技术</a:t>
            </a:r>
            <a:endParaRPr lang="en-US" altLang="zh-CN" sz="3735" dirty="0"/>
          </a:p>
        </p:txBody>
      </p:sp>
      <p:sp>
        <p:nvSpPr>
          <p:cNvPr id="39940" name="AutoShape 2" descr="Micropayment Channel Example"/>
          <p:cNvSpPr>
            <a:spLocks noChangeAspect="1"/>
          </p:cNvSpPr>
          <p:nvPr/>
        </p:nvSpPr>
        <p:spPr>
          <a:xfrm>
            <a:off x="207433" y="-192616"/>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1" name="AutoShape 4" descr="Micropayment Channel Example"/>
          <p:cNvSpPr>
            <a:spLocks noChangeAspect="1"/>
          </p:cNvSpPr>
          <p:nvPr/>
        </p:nvSpPr>
        <p:spPr>
          <a:xfrm>
            <a:off x="410633" y="10584"/>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2" name="TextBox 1"/>
          <p:cNvSpPr txBox="1"/>
          <p:nvPr/>
        </p:nvSpPr>
        <p:spPr>
          <a:xfrm>
            <a:off x="450851" y="1397000"/>
            <a:ext cx="468630" cy="11988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p:txBody>
      </p:sp>
      <p:sp>
        <p:nvSpPr>
          <p:cNvPr id="39943" name="TextBox 3"/>
          <p:cNvSpPr txBox="1"/>
          <p:nvPr/>
        </p:nvSpPr>
        <p:spPr>
          <a:xfrm>
            <a:off x="1097098" y="1291003"/>
            <a:ext cx="5329102" cy="550920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200000"/>
              </a:lnSpc>
              <a:spcBef>
                <a:spcPct val="0"/>
              </a:spcBef>
              <a:buFont typeface="+mj-lt"/>
              <a:buAutoNum type="arabicPeriod"/>
            </a:pPr>
            <a:r>
              <a:rPr lang="en-US" altLang="zh-CN" sz="1600" i="1" dirty="0" smtClean="0">
                <a:sym typeface="+mn-ea"/>
              </a:rPr>
              <a:t>World</a:t>
            </a:r>
            <a:r>
              <a:rPr lang="zh-CN" altLang="en-US" sz="1600" i="1" dirty="0" smtClean="0">
                <a:sym typeface="+mn-ea"/>
              </a:rPr>
              <a:t> </a:t>
            </a:r>
            <a:r>
              <a:rPr lang="en-US" altLang="zh-CN" sz="1600" i="1" dirty="0" smtClean="0">
                <a:sym typeface="+mn-ea"/>
              </a:rPr>
              <a:t>wide</a:t>
            </a:r>
            <a:r>
              <a:rPr lang="zh-CN" altLang="en-US" sz="1600" i="1" dirty="0">
                <a:sym typeface="+mn-ea"/>
              </a:rPr>
              <a:t> </a:t>
            </a:r>
            <a:r>
              <a:rPr lang="zh-CN" altLang="en-US" sz="1600" i="1" dirty="0" smtClean="0">
                <a:sym typeface="+mn-ea"/>
              </a:rPr>
              <a:t>数据库</a:t>
            </a:r>
            <a:r>
              <a:rPr lang="en-US" sz="1600" i="1" dirty="0" smtClean="0">
                <a:sym typeface="+mn-ea"/>
              </a:rPr>
              <a:t> </a:t>
            </a:r>
          </a:p>
          <a:p>
            <a:pPr lvl="0" algn="l" eaLnBrk="1" hangingPunct="1">
              <a:lnSpc>
                <a:spcPct val="200000"/>
              </a:lnSpc>
              <a:spcBef>
                <a:spcPct val="0"/>
              </a:spcBef>
              <a:buFont typeface="+mj-lt"/>
              <a:buAutoNum type="arabicPeriod"/>
            </a:pPr>
            <a:r>
              <a:rPr lang="zh-CN" altLang="en-US" sz="1600" i="1" dirty="0">
                <a:sym typeface="+mn-ea"/>
              </a:rPr>
              <a:t>由全球各地的组织</a:t>
            </a:r>
            <a:r>
              <a:rPr lang="en-US" altLang="zh-CN" sz="1600" i="1" dirty="0">
                <a:sym typeface="+mn-ea"/>
              </a:rPr>
              <a:t>&amp;</a:t>
            </a:r>
            <a:r>
              <a:rPr lang="zh-CN" altLang="en-US" sz="1600" i="1" dirty="0">
                <a:sym typeface="+mn-ea"/>
              </a:rPr>
              <a:t>个人维护的</a:t>
            </a:r>
            <a:r>
              <a:rPr lang="zh-CN" altLang="en-US" sz="1600" i="1" dirty="0" smtClean="0">
                <a:sym typeface="+mn-ea"/>
              </a:rPr>
              <a:t>节点组成</a:t>
            </a:r>
            <a:endParaRPr lang="en-US" altLang="zh-CN" sz="1600" i="1" dirty="0">
              <a:sym typeface="+mn-ea"/>
            </a:endParaRPr>
          </a:p>
          <a:p>
            <a:pPr lvl="1" eaLnBrk="1" hangingPunct="1">
              <a:lnSpc>
                <a:spcPct val="200000"/>
              </a:lnSpc>
              <a:spcBef>
                <a:spcPct val="0"/>
              </a:spcBef>
            </a:pPr>
            <a:r>
              <a:rPr lang="zh-CN" altLang="en-US" sz="1600" i="1" dirty="0" smtClean="0">
                <a:sym typeface="+mn-ea"/>
              </a:rPr>
              <a:t>完全</a:t>
            </a:r>
            <a:r>
              <a:rPr lang="zh-CN" altLang="en-US" sz="1600" i="1" dirty="0" smtClean="0">
                <a:sym typeface="+mn-ea"/>
              </a:rPr>
              <a:t>一样状态，运行一样的代码</a:t>
            </a:r>
            <a:endParaRPr lang="zh-CN" altLang="en-US" sz="1600" i="1" dirty="0">
              <a:sym typeface="+mn-ea"/>
            </a:endParaRPr>
          </a:p>
          <a:p>
            <a:pPr lvl="1" eaLnBrk="1" hangingPunct="1">
              <a:lnSpc>
                <a:spcPct val="200000"/>
              </a:lnSpc>
              <a:spcBef>
                <a:spcPct val="0"/>
              </a:spcBef>
            </a:pPr>
            <a:r>
              <a:rPr lang="en-US" altLang="zh-CN" sz="1600" i="1" dirty="0" smtClean="0">
                <a:sym typeface="+mn-ea"/>
              </a:rPr>
              <a:t>P2p</a:t>
            </a:r>
            <a:r>
              <a:rPr lang="zh-CN" altLang="en-US" sz="1600" i="1" dirty="0">
                <a:sym typeface="+mn-ea"/>
              </a:rPr>
              <a:t>网络连接 </a:t>
            </a:r>
            <a:r>
              <a:rPr lang="en-US" altLang="zh-CN" sz="1600" i="1" dirty="0">
                <a:sym typeface="+mn-ea"/>
              </a:rPr>
              <a:t>(gossip,</a:t>
            </a:r>
            <a:r>
              <a:rPr lang="zh-CN" altLang="en-US" sz="1600" i="1" dirty="0">
                <a:sym typeface="+mn-ea"/>
              </a:rPr>
              <a:t> </a:t>
            </a:r>
            <a:r>
              <a:rPr lang="en-US" altLang="zh-CN" sz="1600" i="1" dirty="0" err="1">
                <a:sym typeface="+mn-ea"/>
              </a:rPr>
              <a:t>kad</a:t>
            </a:r>
            <a:r>
              <a:rPr lang="en-US" altLang="zh-CN" sz="1600" i="1" dirty="0" smtClean="0">
                <a:sym typeface="+mn-ea"/>
              </a:rPr>
              <a:t>)</a:t>
            </a:r>
            <a:r>
              <a:rPr lang="zh-CN" altLang="en-US" sz="1600" i="1" dirty="0" smtClean="0">
                <a:sym typeface="+mn-ea"/>
              </a:rPr>
              <a:t>，</a:t>
            </a:r>
            <a:r>
              <a:rPr lang="en-US" altLang="zh-CN" sz="1600" i="1" dirty="0" smtClean="0">
                <a:sym typeface="+mn-ea"/>
              </a:rPr>
              <a:t>transactions</a:t>
            </a:r>
            <a:r>
              <a:rPr lang="zh-CN" altLang="en-US" sz="1600" i="1" dirty="0" smtClean="0">
                <a:sym typeface="+mn-ea"/>
              </a:rPr>
              <a:t>全网同步</a:t>
            </a:r>
            <a:endParaRPr lang="en-US" altLang="zh-CN" sz="1600" i="1" dirty="0" smtClean="0">
              <a:sym typeface="+mn-ea"/>
            </a:endParaRPr>
          </a:p>
          <a:p>
            <a:pPr lvl="1" eaLnBrk="1" hangingPunct="1">
              <a:lnSpc>
                <a:spcPct val="200000"/>
              </a:lnSpc>
              <a:spcBef>
                <a:spcPct val="0"/>
              </a:spcBef>
            </a:pPr>
            <a:r>
              <a:rPr lang="zh-CN" altLang="en-US" sz="1600" i="1" dirty="0" smtClean="0">
                <a:sym typeface="+mn-ea"/>
              </a:rPr>
              <a:t>通过共识</a:t>
            </a:r>
            <a:r>
              <a:rPr lang="zh-CN" altLang="en-US" sz="1600" i="1" dirty="0" smtClean="0">
                <a:sym typeface="+mn-ea"/>
              </a:rPr>
              <a:t>，以相同顺序执行</a:t>
            </a:r>
            <a:r>
              <a:rPr lang="zh-CN" altLang="en-US" sz="1600" i="1" dirty="0" smtClean="0">
                <a:sym typeface="+mn-ea"/>
              </a:rPr>
              <a:t>完全一样</a:t>
            </a:r>
            <a:r>
              <a:rPr lang="en-US" altLang="zh-CN" sz="1600" i="1" dirty="0" smtClean="0">
                <a:sym typeface="+mn-ea"/>
              </a:rPr>
              <a:t>transactions(block)</a:t>
            </a:r>
          </a:p>
          <a:p>
            <a:pPr lvl="1" eaLnBrk="1" hangingPunct="1">
              <a:lnSpc>
                <a:spcPct val="200000"/>
              </a:lnSpc>
              <a:spcBef>
                <a:spcPct val="0"/>
              </a:spcBef>
            </a:pPr>
            <a:r>
              <a:rPr lang="zh-CN" altLang="en-US" sz="1600" i="1" dirty="0" smtClean="0">
                <a:sym typeface="+mn-ea"/>
              </a:rPr>
              <a:t>过渡</a:t>
            </a:r>
            <a:r>
              <a:rPr lang="zh-CN" altLang="en-US" sz="1600" i="1" dirty="0">
                <a:sym typeface="+mn-ea"/>
              </a:rPr>
              <a:t>到下一个完全</a:t>
            </a:r>
            <a:r>
              <a:rPr lang="zh-CN" altLang="en-US" sz="1600" i="1" dirty="0" smtClean="0">
                <a:sym typeface="+mn-ea"/>
              </a:rPr>
              <a:t>一样的</a:t>
            </a:r>
            <a:r>
              <a:rPr lang="zh-CN" altLang="en-US" sz="1600" i="1" dirty="0" smtClean="0">
                <a:sym typeface="+mn-ea"/>
              </a:rPr>
              <a:t>状态</a:t>
            </a:r>
            <a:r>
              <a:rPr lang="en-US" altLang="zh-CN" sz="1600" i="1" dirty="0" smtClean="0">
                <a:sym typeface="+mn-ea"/>
              </a:rPr>
              <a:t>(</a:t>
            </a:r>
            <a:r>
              <a:rPr lang="zh-CN" altLang="en-US" sz="1600" i="1" dirty="0">
                <a:sym typeface="+mn-ea"/>
              </a:rPr>
              <a:t>出</a:t>
            </a:r>
            <a:r>
              <a:rPr lang="zh-CN" altLang="en-US" sz="1600" i="1" dirty="0" smtClean="0">
                <a:sym typeface="+mn-ea"/>
              </a:rPr>
              <a:t>块</a:t>
            </a:r>
            <a:r>
              <a:rPr lang="en-US" altLang="zh-CN" sz="1600" i="1" dirty="0" smtClean="0">
                <a:sym typeface="+mn-ea"/>
              </a:rPr>
              <a:t>)</a:t>
            </a:r>
            <a:endParaRPr lang="en-US" sz="1600" i="1" dirty="0">
              <a:sym typeface="+mn-ea"/>
            </a:endParaRPr>
          </a:p>
          <a:p>
            <a:pPr eaLnBrk="1" hangingPunct="1">
              <a:lnSpc>
                <a:spcPct val="200000"/>
              </a:lnSpc>
              <a:spcBef>
                <a:spcPct val="0"/>
              </a:spcBef>
              <a:buFont typeface="+mj-lt"/>
              <a:buAutoNum type="arabicPeriod"/>
            </a:pPr>
            <a:r>
              <a:rPr lang="zh-CN" altLang="en-US" sz="1600" i="1" dirty="0">
                <a:latin typeface="Arial" panose="020B0604020202090204" pitchFamily="34" charset="0"/>
                <a:ea typeface="SimSun" pitchFamily="2" charset="-122"/>
                <a:sym typeface="+mn-ea"/>
              </a:rPr>
              <a:t>非对称加密，</a:t>
            </a:r>
            <a:r>
              <a:rPr lang="zh-CN" altLang="en-US" sz="1600" dirty="0"/>
              <a:t>数字签名</a:t>
            </a:r>
            <a:endParaRPr lang="en-US" altLang="zh-CN" sz="1600" i="1" dirty="0">
              <a:latin typeface="Arial" panose="020B0604020202090204" pitchFamily="34" charset="0"/>
              <a:ea typeface="SimSun" pitchFamily="2" charset="-122"/>
              <a:sym typeface="+mn-ea"/>
            </a:endParaRPr>
          </a:p>
          <a:p>
            <a:pPr lvl="0" eaLnBrk="1" hangingPunct="1">
              <a:lnSpc>
                <a:spcPct val="200000"/>
              </a:lnSpc>
              <a:spcBef>
                <a:spcPct val="0"/>
              </a:spcBef>
              <a:buFont typeface="+mj-lt"/>
              <a:buAutoNum type="arabicPeriod"/>
            </a:pPr>
            <a:r>
              <a:rPr lang="zh-CN" altLang="en-US" sz="1600" i="1" dirty="0" smtClean="0">
                <a:sym typeface="+mn-ea"/>
              </a:rPr>
              <a:t>共识，激励</a:t>
            </a:r>
            <a:endParaRPr lang="en-US" altLang="zh-CN" sz="1600" i="1" dirty="0" smtClean="0">
              <a:sym typeface="+mn-ea"/>
            </a:endParaRPr>
          </a:p>
          <a:p>
            <a:pPr lvl="0" eaLnBrk="1" hangingPunct="1">
              <a:lnSpc>
                <a:spcPct val="200000"/>
              </a:lnSpc>
              <a:spcBef>
                <a:spcPct val="0"/>
              </a:spcBef>
              <a:buFont typeface="+mj-lt"/>
              <a:buAutoNum type="arabicPeriod"/>
            </a:pPr>
            <a:r>
              <a:rPr lang="zh-CN" altLang="en-US" sz="1600" i="1" dirty="0" smtClean="0">
                <a:latin typeface="Arial" panose="020B0604020202090204" pitchFamily="34" charset="0"/>
                <a:ea typeface="SimSun" pitchFamily="2" charset="-122"/>
                <a:sym typeface="+mn-ea"/>
              </a:rPr>
              <a:t>智能</a:t>
            </a:r>
            <a:r>
              <a:rPr lang="zh-CN" altLang="en-US" sz="1600" i="1" dirty="0">
                <a:latin typeface="Arial" panose="020B0604020202090204" pitchFamily="34" charset="0"/>
                <a:ea typeface="SimSun" pitchFamily="2" charset="-122"/>
                <a:sym typeface="+mn-ea"/>
              </a:rPr>
              <a:t>合约</a:t>
            </a:r>
            <a:endParaRPr lang="en-US" altLang="zh-CN" sz="1600" i="1" dirty="0">
              <a:latin typeface="Arial" panose="020B0604020202090204" pitchFamily="34" charset="0"/>
              <a:ea typeface="SimSun" pitchFamily="2" charset="-122"/>
              <a:sym typeface="+mn-ea"/>
            </a:endParaRPr>
          </a:p>
          <a:p>
            <a:pPr lvl="0" algn="l" eaLnBrk="1" hangingPunct="1">
              <a:lnSpc>
                <a:spcPct val="200000"/>
              </a:lnSpc>
              <a:spcBef>
                <a:spcPct val="0"/>
              </a:spcBef>
              <a:buFont typeface="+mj-lt"/>
              <a:buAutoNum type="arabicPeriod"/>
            </a:pPr>
            <a:endParaRPr lang="en-US" altLang="en-US" sz="1600" i="1" dirty="0">
              <a:latin typeface="Arial" panose="020B0604020202090204" pitchFamily="34" charset="0"/>
              <a:ea typeface="SimSun" pitchFamily="2" charset="-122"/>
              <a:sym typeface="+mn-ea"/>
            </a:endParaRPr>
          </a:p>
        </p:txBody>
      </p:sp>
      <p:grpSp>
        <p:nvGrpSpPr>
          <p:cNvPr id="2" name="Group 1"/>
          <p:cNvGrpSpPr/>
          <p:nvPr/>
        </p:nvGrpSpPr>
        <p:grpSpPr>
          <a:xfrm>
            <a:off x="6971203" y="1291003"/>
            <a:ext cx="1034889" cy="1323672"/>
            <a:chOff x="10467102" y="1996440"/>
            <a:chExt cx="1034889" cy="1323672"/>
          </a:xfrm>
        </p:grpSpPr>
        <p:sp>
          <p:nvSpPr>
            <p:cNvPr id="25" name="圆角矩形 10"/>
            <p:cNvSpPr/>
            <p:nvPr/>
          </p:nvSpPr>
          <p:spPr>
            <a:xfrm>
              <a:off x="10467102" y="1996440"/>
              <a:ext cx="1034889" cy="132367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100" dirty="0">
                <a:latin typeface="Microsoft YaHei" charset="-122"/>
                <a:ea typeface="Microsoft YaHei" charset="-122"/>
                <a:cs typeface="Microsoft YaHei" charset="-122"/>
              </a:endParaRPr>
            </a:p>
          </p:txBody>
        </p:sp>
        <p:sp>
          <p:nvSpPr>
            <p:cNvPr id="26" name="圆角矩形 10"/>
            <p:cNvSpPr/>
            <p:nvPr/>
          </p:nvSpPr>
          <p:spPr>
            <a:xfrm>
              <a:off x="10605016" y="2911093"/>
              <a:ext cx="766230" cy="233214"/>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smtClean="0">
                  <a:latin typeface="Microsoft YaHei" charset="-122"/>
                  <a:ea typeface="Microsoft YaHei" charset="-122"/>
                  <a:cs typeface="Microsoft YaHei" charset="-122"/>
                </a:rPr>
                <a:t>State</a:t>
              </a:r>
              <a:r>
                <a:rPr kumimoji="1" lang="zh-CN" altLang="en-US" sz="1000" dirty="0" smtClean="0">
                  <a:latin typeface="Microsoft YaHei" charset="-122"/>
                  <a:ea typeface="Microsoft YaHei" charset="-122"/>
                  <a:cs typeface="Microsoft YaHei" charset="-122"/>
                </a:rPr>
                <a:t> </a:t>
              </a:r>
              <a:r>
                <a:rPr kumimoji="1" lang="en-US" altLang="zh-CN" sz="1000" dirty="0" smtClean="0">
                  <a:latin typeface="Microsoft YaHei" charset="-122"/>
                  <a:ea typeface="Microsoft YaHei" charset="-122"/>
                  <a:cs typeface="Microsoft YaHei" charset="-122"/>
                </a:rPr>
                <a:t>0</a:t>
              </a:r>
            </a:p>
          </p:txBody>
        </p:sp>
        <p:sp>
          <p:nvSpPr>
            <p:cNvPr id="27" name="圆角矩形 10"/>
            <p:cNvSpPr/>
            <p:nvPr/>
          </p:nvSpPr>
          <p:spPr>
            <a:xfrm>
              <a:off x="10605405" y="2651750"/>
              <a:ext cx="766230" cy="23321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smtClean="0">
                  <a:latin typeface="Microsoft YaHei" charset="-122"/>
                  <a:ea typeface="Microsoft YaHei" charset="-122"/>
                  <a:cs typeface="Microsoft YaHei" charset="-122"/>
                </a:rPr>
                <a:t>State</a:t>
              </a:r>
              <a:r>
                <a:rPr kumimoji="1" lang="zh-CN" altLang="en-US" sz="1000" dirty="0" smtClean="0">
                  <a:latin typeface="Microsoft YaHei" charset="-122"/>
                  <a:ea typeface="Microsoft YaHei" charset="-122"/>
                  <a:cs typeface="Microsoft YaHei" charset="-122"/>
                </a:rPr>
                <a:t> </a:t>
              </a:r>
              <a:r>
                <a:rPr kumimoji="1" lang="en-US" altLang="zh-CN" sz="1000" dirty="0">
                  <a:latin typeface="Microsoft YaHei" charset="-122"/>
                  <a:ea typeface="Microsoft YaHei" charset="-122"/>
                  <a:cs typeface="Microsoft YaHei" charset="-122"/>
                </a:rPr>
                <a:t>1</a:t>
              </a:r>
            </a:p>
          </p:txBody>
        </p:sp>
        <p:sp>
          <p:nvSpPr>
            <p:cNvPr id="28" name="圆角矩形 10"/>
            <p:cNvSpPr/>
            <p:nvPr/>
          </p:nvSpPr>
          <p:spPr>
            <a:xfrm>
              <a:off x="10605016" y="2209746"/>
              <a:ext cx="766230" cy="233214"/>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smtClean="0">
                  <a:latin typeface="Microsoft YaHei" charset="-122"/>
                  <a:ea typeface="Microsoft YaHei" charset="-122"/>
                  <a:cs typeface="Microsoft YaHei" charset="-122"/>
                </a:rPr>
                <a:t>State</a:t>
              </a:r>
              <a:r>
                <a:rPr kumimoji="1" lang="zh-CN" altLang="en-US" sz="1000" dirty="0" smtClean="0">
                  <a:latin typeface="Microsoft YaHei" charset="-122"/>
                  <a:ea typeface="Microsoft YaHei" charset="-122"/>
                  <a:cs typeface="Microsoft YaHei" charset="-122"/>
                </a:rPr>
                <a:t> </a:t>
              </a:r>
              <a:r>
                <a:rPr kumimoji="1" lang="en-US" altLang="zh-CN" sz="1000" dirty="0">
                  <a:latin typeface="Microsoft YaHei" charset="-122"/>
                  <a:ea typeface="Microsoft YaHei" charset="-122"/>
                  <a:cs typeface="Microsoft YaHei" charset="-122"/>
                </a:rPr>
                <a:t>n</a:t>
              </a:r>
            </a:p>
          </p:txBody>
        </p:sp>
        <p:sp>
          <p:nvSpPr>
            <p:cNvPr id="29" name="TextBox 28"/>
            <p:cNvSpPr txBox="1"/>
            <p:nvPr/>
          </p:nvSpPr>
          <p:spPr>
            <a:xfrm>
              <a:off x="10778843" y="2307739"/>
              <a:ext cx="364400" cy="369332"/>
            </a:xfrm>
            <a:prstGeom prst="rect">
              <a:avLst/>
            </a:prstGeom>
            <a:noFill/>
          </p:spPr>
          <p:txBody>
            <a:bodyPr wrap="square" rtlCol="0">
              <a:spAutoFit/>
            </a:bodyPr>
            <a:lstStyle/>
            <a:p>
              <a:r>
                <a:rPr lang="en-US" altLang="zh-CN" smtClean="0"/>
                <a:t>…</a:t>
              </a:r>
              <a:endParaRPr lang="en-US" dirty="0"/>
            </a:p>
          </p:txBody>
        </p:sp>
      </p:grpSp>
      <p:grpSp>
        <p:nvGrpSpPr>
          <p:cNvPr id="35" name="Group 34"/>
          <p:cNvGrpSpPr/>
          <p:nvPr/>
        </p:nvGrpSpPr>
        <p:grpSpPr>
          <a:xfrm>
            <a:off x="10255425" y="1291003"/>
            <a:ext cx="1034889" cy="1323672"/>
            <a:chOff x="10467102" y="1996440"/>
            <a:chExt cx="1034889" cy="1323672"/>
          </a:xfrm>
        </p:grpSpPr>
        <p:sp>
          <p:nvSpPr>
            <p:cNvPr id="36" name="圆角矩形 10"/>
            <p:cNvSpPr/>
            <p:nvPr/>
          </p:nvSpPr>
          <p:spPr>
            <a:xfrm>
              <a:off x="10467102" y="1996440"/>
              <a:ext cx="1034889" cy="132367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100" dirty="0">
                <a:latin typeface="Microsoft YaHei" charset="-122"/>
                <a:ea typeface="Microsoft YaHei" charset="-122"/>
                <a:cs typeface="Microsoft YaHei" charset="-122"/>
              </a:endParaRPr>
            </a:p>
          </p:txBody>
        </p:sp>
        <p:sp>
          <p:nvSpPr>
            <p:cNvPr id="37" name="圆角矩形 10"/>
            <p:cNvSpPr/>
            <p:nvPr/>
          </p:nvSpPr>
          <p:spPr>
            <a:xfrm>
              <a:off x="10605016" y="2911093"/>
              <a:ext cx="766230" cy="233214"/>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smtClean="0">
                  <a:latin typeface="Microsoft YaHei" charset="-122"/>
                  <a:ea typeface="Microsoft YaHei" charset="-122"/>
                  <a:cs typeface="Microsoft YaHei" charset="-122"/>
                </a:rPr>
                <a:t>State</a:t>
              </a:r>
              <a:r>
                <a:rPr kumimoji="1" lang="zh-CN" altLang="en-US" sz="1000" dirty="0" smtClean="0">
                  <a:latin typeface="Microsoft YaHei" charset="-122"/>
                  <a:ea typeface="Microsoft YaHei" charset="-122"/>
                  <a:cs typeface="Microsoft YaHei" charset="-122"/>
                </a:rPr>
                <a:t> </a:t>
              </a:r>
              <a:r>
                <a:rPr kumimoji="1" lang="en-US" altLang="zh-CN" sz="1000" dirty="0" smtClean="0">
                  <a:latin typeface="Microsoft YaHei" charset="-122"/>
                  <a:ea typeface="Microsoft YaHei" charset="-122"/>
                  <a:cs typeface="Microsoft YaHei" charset="-122"/>
                </a:rPr>
                <a:t>0</a:t>
              </a:r>
            </a:p>
          </p:txBody>
        </p:sp>
        <p:sp>
          <p:nvSpPr>
            <p:cNvPr id="38" name="圆角矩形 10"/>
            <p:cNvSpPr/>
            <p:nvPr/>
          </p:nvSpPr>
          <p:spPr>
            <a:xfrm>
              <a:off x="10605405" y="2651750"/>
              <a:ext cx="766230" cy="23321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smtClean="0">
                  <a:latin typeface="Microsoft YaHei" charset="-122"/>
                  <a:ea typeface="Microsoft YaHei" charset="-122"/>
                  <a:cs typeface="Microsoft YaHei" charset="-122"/>
                </a:rPr>
                <a:t>State</a:t>
              </a:r>
              <a:r>
                <a:rPr kumimoji="1" lang="zh-CN" altLang="en-US" sz="1000" dirty="0" smtClean="0">
                  <a:latin typeface="Microsoft YaHei" charset="-122"/>
                  <a:ea typeface="Microsoft YaHei" charset="-122"/>
                  <a:cs typeface="Microsoft YaHei" charset="-122"/>
                </a:rPr>
                <a:t> </a:t>
              </a:r>
              <a:r>
                <a:rPr kumimoji="1" lang="en-US" altLang="zh-CN" sz="1000" dirty="0">
                  <a:latin typeface="Microsoft YaHei" charset="-122"/>
                  <a:ea typeface="Microsoft YaHei" charset="-122"/>
                  <a:cs typeface="Microsoft YaHei" charset="-122"/>
                </a:rPr>
                <a:t>1</a:t>
              </a:r>
            </a:p>
          </p:txBody>
        </p:sp>
        <p:sp>
          <p:nvSpPr>
            <p:cNvPr id="39" name="圆角矩形 10"/>
            <p:cNvSpPr/>
            <p:nvPr/>
          </p:nvSpPr>
          <p:spPr>
            <a:xfrm>
              <a:off x="10605016" y="2209746"/>
              <a:ext cx="766230" cy="233214"/>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smtClean="0">
                  <a:latin typeface="Microsoft YaHei" charset="-122"/>
                  <a:ea typeface="Microsoft YaHei" charset="-122"/>
                  <a:cs typeface="Microsoft YaHei" charset="-122"/>
                </a:rPr>
                <a:t>State</a:t>
              </a:r>
              <a:r>
                <a:rPr kumimoji="1" lang="zh-CN" altLang="en-US" sz="1000" dirty="0" smtClean="0">
                  <a:latin typeface="Microsoft YaHei" charset="-122"/>
                  <a:ea typeface="Microsoft YaHei" charset="-122"/>
                  <a:cs typeface="Microsoft YaHei" charset="-122"/>
                </a:rPr>
                <a:t> </a:t>
              </a:r>
              <a:r>
                <a:rPr kumimoji="1" lang="en-US" altLang="zh-CN" sz="1000" dirty="0">
                  <a:latin typeface="Microsoft YaHei" charset="-122"/>
                  <a:ea typeface="Microsoft YaHei" charset="-122"/>
                  <a:cs typeface="Microsoft YaHei" charset="-122"/>
                </a:rPr>
                <a:t>n</a:t>
              </a:r>
            </a:p>
          </p:txBody>
        </p:sp>
        <p:sp>
          <p:nvSpPr>
            <p:cNvPr id="40" name="TextBox 39"/>
            <p:cNvSpPr txBox="1"/>
            <p:nvPr/>
          </p:nvSpPr>
          <p:spPr>
            <a:xfrm>
              <a:off x="10778843" y="2307739"/>
              <a:ext cx="364400" cy="369332"/>
            </a:xfrm>
            <a:prstGeom prst="rect">
              <a:avLst/>
            </a:prstGeom>
            <a:noFill/>
          </p:spPr>
          <p:txBody>
            <a:bodyPr wrap="square" rtlCol="0">
              <a:spAutoFit/>
            </a:bodyPr>
            <a:lstStyle/>
            <a:p>
              <a:r>
                <a:rPr lang="en-US" altLang="zh-CN" smtClean="0"/>
                <a:t>…</a:t>
              </a:r>
              <a:endParaRPr lang="en-US" dirty="0"/>
            </a:p>
          </p:txBody>
        </p:sp>
      </p:grpSp>
      <p:grpSp>
        <p:nvGrpSpPr>
          <p:cNvPr id="41" name="Group 40"/>
          <p:cNvGrpSpPr/>
          <p:nvPr/>
        </p:nvGrpSpPr>
        <p:grpSpPr>
          <a:xfrm>
            <a:off x="10236320" y="4894111"/>
            <a:ext cx="1034889" cy="1323672"/>
            <a:chOff x="10467102" y="1996440"/>
            <a:chExt cx="1034889" cy="1323672"/>
          </a:xfrm>
        </p:grpSpPr>
        <p:sp>
          <p:nvSpPr>
            <p:cNvPr id="42" name="圆角矩形 10"/>
            <p:cNvSpPr/>
            <p:nvPr/>
          </p:nvSpPr>
          <p:spPr>
            <a:xfrm>
              <a:off x="10467102" y="1996440"/>
              <a:ext cx="1034889" cy="132367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100" dirty="0">
                <a:latin typeface="Microsoft YaHei" charset="-122"/>
                <a:ea typeface="Microsoft YaHei" charset="-122"/>
                <a:cs typeface="Microsoft YaHei" charset="-122"/>
              </a:endParaRPr>
            </a:p>
          </p:txBody>
        </p:sp>
        <p:sp>
          <p:nvSpPr>
            <p:cNvPr id="43" name="圆角矩形 10"/>
            <p:cNvSpPr/>
            <p:nvPr/>
          </p:nvSpPr>
          <p:spPr>
            <a:xfrm>
              <a:off x="10605016" y="2911093"/>
              <a:ext cx="766230" cy="233214"/>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smtClean="0">
                  <a:latin typeface="Microsoft YaHei" charset="-122"/>
                  <a:ea typeface="Microsoft YaHei" charset="-122"/>
                  <a:cs typeface="Microsoft YaHei" charset="-122"/>
                </a:rPr>
                <a:t>State</a:t>
              </a:r>
              <a:r>
                <a:rPr kumimoji="1" lang="zh-CN" altLang="en-US" sz="1000" dirty="0" smtClean="0">
                  <a:latin typeface="Microsoft YaHei" charset="-122"/>
                  <a:ea typeface="Microsoft YaHei" charset="-122"/>
                  <a:cs typeface="Microsoft YaHei" charset="-122"/>
                </a:rPr>
                <a:t> </a:t>
              </a:r>
              <a:r>
                <a:rPr kumimoji="1" lang="en-US" altLang="zh-CN" sz="1000" dirty="0" smtClean="0">
                  <a:latin typeface="Microsoft YaHei" charset="-122"/>
                  <a:ea typeface="Microsoft YaHei" charset="-122"/>
                  <a:cs typeface="Microsoft YaHei" charset="-122"/>
                </a:rPr>
                <a:t>0</a:t>
              </a:r>
            </a:p>
          </p:txBody>
        </p:sp>
        <p:sp>
          <p:nvSpPr>
            <p:cNvPr id="44" name="圆角矩形 10"/>
            <p:cNvSpPr/>
            <p:nvPr/>
          </p:nvSpPr>
          <p:spPr>
            <a:xfrm>
              <a:off x="10605405" y="2651750"/>
              <a:ext cx="766230" cy="23321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smtClean="0">
                  <a:latin typeface="Microsoft YaHei" charset="-122"/>
                  <a:ea typeface="Microsoft YaHei" charset="-122"/>
                  <a:cs typeface="Microsoft YaHei" charset="-122"/>
                </a:rPr>
                <a:t>State</a:t>
              </a:r>
              <a:r>
                <a:rPr kumimoji="1" lang="zh-CN" altLang="en-US" sz="1000" dirty="0" smtClean="0">
                  <a:latin typeface="Microsoft YaHei" charset="-122"/>
                  <a:ea typeface="Microsoft YaHei" charset="-122"/>
                  <a:cs typeface="Microsoft YaHei" charset="-122"/>
                </a:rPr>
                <a:t> </a:t>
              </a:r>
              <a:r>
                <a:rPr kumimoji="1" lang="en-US" altLang="zh-CN" sz="1000" dirty="0">
                  <a:latin typeface="Microsoft YaHei" charset="-122"/>
                  <a:ea typeface="Microsoft YaHei" charset="-122"/>
                  <a:cs typeface="Microsoft YaHei" charset="-122"/>
                </a:rPr>
                <a:t>1</a:t>
              </a:r>
            </a:p>
          </p:txBody>
        </p:sp>
        <p:sp>
          <p:nvSpPr>
            <p:cNvPr id="45" name="圆角矩形 10"/>
            <p:cNvSpPr/>
            <p:nvPr/>
          </p:nvSpPr>
          <p:spPr>
            <a:xfrm>
              <a:off x="10605016" y="2209746"/>
              <a:ext cx="766230" cy="233214"/>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smtClean="0">
                  <a:latin typeface="Microsoft YaHei" charset="-122"/>
                  <a:ea typeface="Microsoft YaHei" charset="-122"/>
                  <a:cs typeface="Microsoft YaHei" charset="-122"/>
                </a:rPr>
                <a:t>State</a:t>
              </a:r>
              <a:r>
                <a:rPr kumimoji="1" lang="zh-CN" altLang="en-US" sz="1000" dirty="0" smtClean="0">
                  <a:latin typeface="Microsoft YaHei" charset="-122"/>
                  <a:ea typeface="Microsoft YaHei" charset="-122"/>
                  <a:cs typeface="Microsoft YaHei" charset="-122"/>
                </a:rPr>
                <a:t> </a:t>
              </a:r>
              <a:r>
                <a:rPr kumimoji="1" lang="en-US" altLang="zh-CN" sz="1000" dirty="0">
                  <a:latin typeface="Microsoft YaHei" charset="-122"/>
                  <a:ea typeface="Microsoft YaHei" charset="-122"/>
                  <a:cs typeface="Microsoft YaHei" charset="-122"/>
                </a:rPr>
                <a:t>n</a:t>
              </a:r>
            </a:p>
          </p:txBody>
        </p:sp>
        <p:sp>
          <p:nvSpPr>
            <p:cNvPr id="46" name="TextBox 45"/>
            <p:cNvSpPr txBox="1"/>
            <p:nvPr/>
          </p:nvSpPr>
          <p:spPr>
            <a:xfrm>
              <a:off x="10778843" y="2307739"/>
              <a:ext cx="364400" cy="369332"/>
            </a:xfrm>
            <a:prstGeom prst="rect">
              <a:avLst/>
            </a:prstGeom>
            <a:noFill/>
          </p:spPr>
          <p:txBody>
            <a:bodyPr wrap="square" rtlCol="0">
              <a:spAutoFit/>
            </a:bodyPr>
            <a:lstStyle/>
            <a:p>
              <a:r>
                <a:rPr lang="en-US" altLang="zh-CN" smtClean="0"/>
                <a:t>…</a:t>
              </a:r>
              <a:endParaRPr lang="en-US" dirty="0"/>
            </a:p>
          </p:txBody>
        </p:sp>
      </p:grpSp>
      <p:grpSp>
        <p:nvGrpSpPr>
          <p:cNvPr id="56" name="Group 55"/>
          <p:cNvGrpSpPr/>
          <p:nvPr/>
        </p:nvGrpSpPr>
        <p:grpSpPr>
          <a:xfrm>
            <a:off x="7028784" y="4900637"/>
            <a:ext cx="1034889" cy="1323672"/>
            <a:chOff x="10467102" y="1996440"/>
            <a:chExt cx="1034889" cy="1323672"/>
          </a:xfrm>
        </p:grpSpPr>
        <p:sp>
          <p:nvSpPr>
            <p:cNvPr id="59" name="圆角矩形 10"/>
            <p:cNvSpPr/>
            <p:nvPr/>
          </p:nvSpPr>
          <p:spPr>
            <a:xfrm>
              <a:off x="10467102" y="1996440"/>
              <a:ext cx="1034889" cy="132367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100" dirty="0">
                <a:latin typeface="Microsoft YaHei" charset="-122"/>
                <a:ea typeface="Microsoft YaHei" charset="-122"/>
                <a:cs typeface="Microsoft YaHei" charset="-122"/>
              </a:endParaRPr>
            </a:p>
          </p:txBody>
        </p:sp>
        <p:sp>
          <p:nvSpPr>
            <p:cNvPr id="60" name="圆角矩形 10"/>
            <p:cNvSpPr/>
            <p:nvPr/>
          </p:nvSpPr>
          <p:spPr>
            <a:xfrm>
              <a:off x="10605016" y="2911093"/>
              <a:ext cx="766230" cy="233214"/>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smtClean="0">
                  <a:latin typeface="Microsoft YaHei" charset="-122"/>
                  <a:ea typeface="Microsoft YaHei" charset="-122"/>
                  <a:cs typeface="Microsoft YaHei" charset="-122"/>
                </a:rPr>
                <a:t>State</a:t>
              </a:r>
              <a:r>
                <a:rPr kumimoji="1" lang="zh-CN" altLang="en-US" sz="1000" dirty="0" smtClean="0">
                  <a:latin typeface="Microsoft YaHei" charset="-122"/>
                  <a:ea typeface="Microsoft YaHei" charset="-122"/>
                  <a:cs typeface="Microsoft YaHei" charset="-122"/>
                </a:rPr>
                <a:t> </a:t>
              </a:r>
              <a:r>
                <a:rPr kumimoji="1" lang="en-US" altLang="zh-CN" sz="1000" dirty="0" smtClean="0">
                  <a:latin typeface="Microsoft YaHei" charset="-122"/>
                  <a:ea typeface="Microsoft YaHei" charset="-122"/>
                  <a:cs typeface="Microsoft YaHei" charset="-122"/>
                </a:rPr>
                <a:t>0</a:t>
              </a:r>
            </a:p>
          </p:txBody>
        </p:sp>
        <p:sp>
          <p:nvSpPr>
            <p:cNvPr id="61" name="圆角矩形 10"/>
            <p:cNvSpPr/>
            <p:nvPr/>
          </p:nvSpPr>
          <p:spPr>
            <a:xfrm>
              <a:off x="10605405" y="2651750"/>
              <a:ext cx="766230" cy="23321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smtClean="0">
                  <a:latin typeface="Microsoft YaHei" charset="-122"/>
                  <a:ea typeface="Microsoft YaHei" charset="-122"/>
                  <a:cs typeface="Microsoft YaHei" charset="-122"/>
                </a:rPr>
                <a:t>State</a:t>
              </a:r>
              <a:r>
                <a:rPr kumimoji="1" lang="zh-CN" altLang="en-US" sz="1000" dirty="0" smtClean="0">
                  <a:latin typeface="Microsoft YaHei" charset="-122"/>
                  <a:ea typeface="Microsoft YaHei" charset="-122"/>
                  <a:cs typeface="Microsoft YaHei" charset="-122"/>
                </a:rPr>
                <a:t> </a:t>
              </a:r>
              <a:r>
                <a:rPr kumimoji="1" lang="en-US" altLang="zh-CN" sz="1000" dirty="0">
                  <a:latin typeface="Microsoft YaHei" charset="-122"/>
                  <a:ea typeface="Microsoft YaHei" charset="-122"/>
                  <a:cs typeface="Microsoft YaHei" charset="-122"/>
                </a:rPr>
                <a:t>1</a:t>
              </a:r>
            </a:p>
          </p:txBody>
        </p:sp>
        <p:sp>
          <p:nvSpPr>
            <p:cNvPr id="62" name="圆角矩形 10"/>
            <p:cNvSpPr/>
            <p:nvPr/>
          </p:nvSpPr>
          <p:spPr>
            <a:xfrm>
              <a:off x="10605016" y="2209746"/>
              <a:ext cx="766230" cy="233214"/>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smtClean="0">
                  <a:latin typeface="Microsoft YaHei" charset="-122"/>
                  <a:ea typeface="Microsoft YaHei" charset="-122"/>
                  <a:cs typeface="Microsoft YaHei" charset="-122"/>
                </a:rPr>
                <a:t>State</a:t>
              </a:r>
              <a:r>
                <a:rPr kumimoji="1" lang="zh-CN" altLang="en-US" sz="1000" dirty="0" smtClean="0">
                  <a:latin typeface="Microsoft YaHei" charset="-122"/>
                  <a:ea typeface="Microsoft YaHei" charset="-122"/>
                  <a:cs typeface="Microsoft YaHei" charset="-122"/>
                </a:rPr>
                <a:t> </a:t>
              </a:r>
              <a:r>
                <a:rPr kumimoji="1" lang="en-US" altLang="zh-CN" sz="1000" dirty="0">
                  <a:latin typeface="Microsoft YaHei" charset="-122"/>
                  <a:ea typeface="Microsoft YaHei" charset="-122"/>
                  <a:cs typeface="Microsoft YaHei" charset="-122"/>
                </a:rPr>
                <a:t>n</a:t>
              </a:r>
            </a:p>
          </p:txBody>
        </p:sp>
        <p:sp>
          <p:nvSpPr>
            <p:cNvPr id="63" name="TextBox 62"/>
            <p:cNvSpPr txBox="1"/>
            <p:nvPr/>
          </p:nvSpPr>
          <p:spPr>
            <a:xfrm>
              <a:off x="10778843" y="2307739"/>
              <a:ext cx="364400" cy="369332"/>
            </a:xfrm>
            <a:prstGeom prst="rect">
              <a:avLst/>
            </a:prstGeom>
            <a:noFill/>
          </p:spPr>
          <p:txBody>
            <a:bodyPr wrap="square" rtlCol="0">
              <a:spAutoFit/>
            </a:bodyPr>
            <a:lstStyle/>
            <a:p>
              <a:r>
                <a:rPr lang="en-US" altLang="zh-CN" smtClean="0"/>
                <a:t>…</a:t>
              </a:r>
              <a:endParaRPr lang="en-US" dirty="0"/>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Ink 1"/>
          <p:cNvPicPr>
            <a:picLocks noChangeAspect="1"/>
          </p:cNvPicPr>
          <p:nvPr/>
        </p:nvPicPr>
        <p:blipFill>
          <a:blip r:embed="rId3"/>
          <a:stretch>
            <a:fillRect/>
          </a:stretch>
        </p:blipFill>
        <p:spPr>
          <a:xfrm>
            <a:off x="2254251" y="711200"/>
            <a:ext cx="25400" cy="25400"/>
          </a:xfrm>
          <a:prstGeom prst="rect">
            <a:avLst/>
          </a:prstGeom>
          <a:noFill/>
          <a:ln w="9525">
            <a:noFill/>
          </a:ln>
        </p:spPr>
      </p:pic>
      <p:sp>
        <p:nvSpPr>
          <p:cNvPr id="9" name="Rectangle 8"/>
          <p:cNvSpPr/>
          <p:nvPr/>
        </p:nvSpPr>
        <p:spPr>
          <a:xfrm>
            <a:off x="0" y="0"/>
            <a:ext cx="12192000" cy="889000"/>
          </a:xfrm>
          <a:prstGeom prst="rect">
            <a:avLst/>
          </a:prstGeom>
          <a:ln>
            <a:noFill/>
          </a:ln>
        </p:spPr>
        <p:style>
          <a:lnRef idx="1">
            <a:schemeClr val="accent1"/>
          </a:lnRef>
          <a:fillRef idx="3">
            <a:schemeClr val="accent1"/>
          </a:fillRef>
          <a:effectRef idx="2">
            <a:schemeClr val="accent1"/>
          </a:effectRef>
          <a:fontRef idx="minor">
            <a:schemeClr val="lt1"/>
          </a:fontRef>
        </p:style>
        <p:txBody>
          <a:bodyPr anchor="ctr"/>
          <a:lstStyle/>
          <a:p>
            <a:pPr marL="285750" fontAlgn="base">
              <a:spcBef>
                <a:spcPct val="0"/>
              </a:spcBef>
              <a:spcAft>
                <a:spcPct val="0"/>
              </a:spcAft>
              <a:defRPr/>
            </a:pPr>
            <a:r>
              <a:rPr lang="zh-CN" altLang="en-US" sz="4000" i="1" dirty="0">
                <a:latin typeface="Arial" panose="020B0604020202090204" pitchFamily="34" charset="0"/>
                <a:ea typeface="SimSun" pitchFamily="2" charset="-122"/>
                <a:sym typeface="+mn-ea"/>
              </a:rPr>
              <a:t>非对称</a:t>
            </a:r>
            <a:r>
              <a:rPr lang="zh-CN" altLang="en-US" sz="4000" i="1" dirty="0" smtClean="0">
                <a:latin typeface="Arial" panose="020B0604020202090204" pitchFamily="34" charset="0"/>
                <a:ea typeface="SimSun" pitchFamily="2" charset="-122"/>
                <a:sym typeface="+mn-ea"/>
              </a:rPr>
              <a:t>加密</a:t>
            </a:r>
            <a:endParaRPr lang="en-US" altLang="zh-CN" sz="4000" i="1" dirty="0">
              <a:latin typeface="Arial" panose="020B0604020202090204" pitchFamily="34" charset="0"/>
              <a:ea typeface="SimSun" pitchFamily="2" charset="-122"/>
              <a:sym typeface="+mn-ea"/>
            </a:endParaRPr>
          </a:p>
        </p:txBody>
      </p:sp>
      <p:sp>
        <p:nvSpPr>
          <p:cNvPr id="39940" name="AutoShape 2" descr="Micropayment Channel Example"/>
          <p:cNvSpPr>
            <a:spLocks noChangeAspect="1"/>
          </p:cNvSpPr>
          <p:nvPr/>
        </p:nvSpPr>
        <p:spPr>
          <a:xfrm>
            <a:off x="207433" y="-192616"/>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1" name="AutoShape 4" descr="Micropayment Channel Example"/>
          <p:cNvSpPr>
            <a:spLocks noChangeAspect="1"/>
          </p:cNvSpPr>
          <p:nvPr/>
        </p:nvSpPr>
        <p:spPr>
          <a:xfrm>
            <a:off x="410633" y="10584"/>
            <a:ext cx="406400" cy="4064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dirty="0">
              <a:latin typeface="Arial" panose="020B0604020202090204" pitchFamily="34" charset="0"/>
              <a:ea typeface="SimSun" pitchFamily="2" charset="-122"/>
            </a:endParaRPr>
          </a:p>
        </p:txBody>
      </p:sp>
      <p:sp>
        <p:nvSpPr>
          <p:cNvPr id="39942" name="TextBox 1"/>
          <p:cNvSpPr txBox="1"/>
          <p:nvPr/>
        </p:nvSpPr>
        <p:spPr>
          <a:xfrm>
            <a:off x="450851" y="1397000"/>
            <a:ext cx="468630" cy="11988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a:p>
            <a:pPr marL="285750" lvl="0" indent="-285750" eaLnBrk="1" hangingPunct="1">
              <a:spcBef>
                <a:spcPct val="0"/>
              </a:spcBef>
              <a:buFont typeface="Wingdings" panose="05000000000000000000" pitchFamily="2" charset="2"/>
              <a:buChar char="l"/>
            </a:pPr>
            <a:endParaRPr lang="en-US" altLang="zh-CN" dirty="0">
              <a:latin typeface="Arial" panose="020B0604020202090204" pitchFamily="34" charset="0"/>
              <a:ea typeface="SimSun" pitchFamily="2" charset="-122"/>
            </a:endParaRPr>
          </a:p>
        </p:txBody>
      </p:sp>
      <p:sp>
        <p:nvSpPr>
          <p:cNvPr id="39943" name="TextBox 3"/>
          <p:cNvSpPr txBox="1"/>
          <p:nvPr/>
        </p:nvSpPr>
        <p:spPr>
          <a:xfrm>
            <a:off x="614045" y="1397000"/>
            <a:ext cx="9190355" cy="15696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stStyle>
          <a:p>
            <a:pPr lvl="0" algn="l" eaLnBrk="1" hangingPunct="1">
              <a:lnSpc>
                <a:spcPct val="200000"/>
              </a:lnSpc>
              <a:spcBef>
                <a:spcPct val="0"/>
              </a:spcBef>
              <a:buFont typeface="Arial" panose="020B0604020202090204" pitchFamily="34" charset="0"/>
              <a:buChar char="•"/>
            </a:pPr>
            <a:r>
              <a:rPr lang="en-US" altLang="zh-CN" sz="1600" i="1" dirty="0" smtClean="0">
                <a:sym typeface="+mn-ea"/>
              </a:rPr>
              <a:t>--</a:t>
            </a:r>
            <a:endParaRPr lang="zh-CN" altLang="en-US" sz="1200" dirty="0"/>
          </a:p>
          <a:p>
            <a:pPr lvl="1" eaLnBrk="1" hangingPunct="1">
              <a:lnSpc>
                <a:spcPct val="200000"/>
              </a:lnSpc>
              <a:spcBef>
                <a:spcPct val="0"/>
              </a:spcBef>
              <a:buFont typeface="Arial" panose="020B0604020202090204" pitchFamily="34" charset="0"/>
              <a:buChar char="•"/>
            </a:pPr>
            <a:endParaRPr lang="en-US" altLang="zh-CN" sz="1600" i="1" dirty="0" smtClean="0">
              <a:latin typeface="Arial" panose="020B0604020202090204" pitchFamily="34" charset="0"/>
              <a:ea typeface="SimSun" pitchFamily="2" charset="-122"/>
              <a:sym typeface="+mn-ea"/>
            </a:endParaRPr>
          </a:p>
          <a:p>
            <a:pPr lvl="0" algn="l" eaLnBrk="1" hangingPunct="1">
              <a:lnSpc>
                <a:spcPct val="200000"/>
              </a:lnSpc>
              <a:spcBef>
                <a:spcPct val="0"/>
              </a:spcBef>
              <a:buFont typeface="Arial" panose="020B0604020202090204" pitchFamily="34" charset="0"/>
              <a:buChar char="•"/>
            </a:pPr>
            <a:endParaRPr lang="en-US" altLang="en-US" sz="1600" i="1" dirty="0">
              <a:latin typeface="Arial" panose="020B0604020202090204" pitchFamily="34" charset="0"/>
              <a:ea typeface="SimSun" pitchFamily="2" charset="-122"/>
              <a:sym typeface="+mn-ea"/>
            </a:endParaRPr>
          </a:p>
        </p:txBody>
      </p:sp>
      <p:pic>
        <p:nvPicPr>
          <p:cNvPr id="6146" name="Picture 2" descr="http://upyun-assets.ethfans.org/uploads/photo/image/aee0c77f175e495abdfcbdb2c13fb05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3500" y="2413000"/>
            <a:ext cx="762000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4609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3130</TotalTime>
  <Words>2947</Words>
  <Application>Microsoft Macintosh PowerPoint</Application>
  <PresentationFormat>Widescreen</PresentationFormat>
  <Paragraphs>584</Paragraphs>
  <Slides>26</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Calibri</vt:lpstr>
      <vt:lpstr>Calibri Light</vt:lpstr>
      <vt:lpstr>Mangal</vt:lpstr>
      <vt:lpstr>Microsoft YaHei</vt:lpstr>
      <vt:lpstr>SimSun</vt:lpstr>
      <vt:lpstr>Wingdings</vt:lpstr>
      <vt:lpstr>宋体</vt:lpstr>
      <vt:lpstr>Arial</vt:lpstr>
      <vt:lpstr>Office Theme</vt:lpstr>
      <vt:lpstr>去中心化交易所 &amp; OKDex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Monero Crypto</dc:title>
  <dc:creator>hanxueyang</dc:creator>
  <cp:lastModifiedBy>Microsoft Office User</cp:lastModifiedBy>
  <cp:revision>164</cp:revision>
  <dcterms:created xsi:type="dcterms:W3CDTF">2019-11-08T08:51:39Z</dcterms:created>
  <dcterms:modified xsi:type="dcterms:W3CDTF">2019-11-11T05:23:47Z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1033-1.5.2.2273</vt:lpwstr>
  </property>
</Properties>
</file>